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8"/>
  </p:notesMasterIdLst>
  <p:sldIdLst>
    <p:sldId id="258" r:id="rId2"/>
    <p:sldId id="2864" r:id="rId3"/>
    <p:sldId id="310" r:id="rId4"/>
    <p:sldId id="263" r:id="rId5"/>
    <p:sldId id="264" r:id="rId6"/>
    <p:sldId id="317" r:id="rId7"/>
    <p:sldId id="262" r:id="rId8"/>
    <p:sldId id="318" r:id="rId9"/>
    <p:sldId id="316" r:id="rId10"/>
    <p:sldId id="2843" r:id="rId11"/>
    <p:sldId id="319" r:id="rId12"/>
    <p:sldId id="324" r:id="rId13"/>
    <p:sldId id="2829" r:id="rId14"/>
    <p:sldId id="326" r:id="rId15"/>
    <p:sldId id="2838" r:id="rId16"/>
    <p:sldId id="2839" r:id="rId17"/>
    <p:sldId id="2840" r:id="rId18"/>
    <p:sldId id="2867" r:id="rId19"/>
    <p:sldId id="313" r:id="rId20"/>
    <p:sldId id="2875" r:id="rId21"/>
    <p:sldId id="314" r:id="rId22"/>
    <p:sldId id="312" r:id="rId23"/>
    <p:sldId id="2876" r:id="rId24"/>
    <p:sldId id="315" r:id="rId25"/>
    <p:sldId id="323" r:id="rId26"/>
    <p:sldId id="2823" r:id="rId27"/>
    <p:sldId id="2831" r:id="rId28"/>
    <p:sldId id="2866" r:id="rId29"/>
    <p:sldId id="267" r:id="rId30"/>
    <p:sldId id="268" r:id="rId31"/>
    <p:sldId id="270" r:id="rId32"/>
    <p:sldId id="325" r:id="rId33"/>
    <p:sldId id="269" r:id="rId34"/>
    <p:sldId id="271" r:id="rId35"/>
    <p:sldId id="280" r:id="rId36"/>
    <p:sldId id="327" r:id="rId37"/>
    <p:sldId id="2870" r:id="rId38"/>
    <p:sldId id="284" r:id="rId39"/>
    <p:sldId id="2824" r:id="rId40"/>
    <p:sldId id="2826" r:id="rId41"/>
    <p:sldId id="2827" r:id="rId42"/>
    <p:sldId id="2845" r:id="rId43"/>
    <p:sldId id="2871" r:id="rId44"/>
    <p:sldId id="2844" r:id="rId45"/>
    <p:sldId id="2891" r:id="rId46"/>
    <p:sldId id="2890" r:id="rId47"/>
    <p:sldId id="440" r:id="rId48"/>
    <p:sldId id="2842" r:id="rId49"/>
    <p:sldId id="275" r:id="rId50"/>
    <p:sldId id="2850" r:id="rId51"/>
    <p:sldId id="2821" r:id="rId52"/>
    <p:sldId id="2808" r:id="rId53"/>
    <p:sldId id="2872" r:id="rId54"/>
    <p:sldId id="1032" r:id="rId55"/>
    <p:sldId id="2499" r:id="rId56"/>
    <p:sldId id="2640" r:id="rId57"/>
    <p:sldId id="2852" r:id="rId58"/>
    <p:sldId id="2848" r:id="rId59"/>
    <p:sldId id="1043" r:id="rId60"/>
    <p:sldId id="2849" r:id="rId61"/>
    <p:sldId id="2493" r:id="rId62"/>
    <p:sldId id="2692" r:id="rId63"/>
    <p:sldId id="2702" r:id="rId64"/>
    <p:sldId id="2703" r:id="rId65"/>
    <p:sldId id="2854" r:id="rId66"/>
    <p:sldId id="2853" r:id="rId67"/>
    <p:sldId id="2873" r:id="rId68"/>
    <p:sldId id="2860" r:id="rId69"/>
    <p:sldId id="2858" r:id="rId70"/>
    <p:sldId id="2859" r:id="rId71"/>
    <p:sldId id="2861" r:id="rId72"/>
    <p:sldId id="2874" r:id="rId73"/>
    <p:sldId id="2886" r:id="rId74"/>
    <p:sldId id="2887" r:id="rId75"/>
    <p:sldId id="2885" r:id="rId76"/>
    <p:sldId id="2889" r:id="rId77"/>
    <p:sldId id="2888" r:id="rId78"/>
    <p:sldId id="2892" r:id="rId79"/>
    <p:sldId id="2884" r:id="rId80"/>
    <p:sldId id="2894" r:id="rId81"/>
    <p:sldId id="2893" r:id="rId82"/>
    <p:sldId id="2883" r:id="rId83"/>
    <p:sldId id="2881" r:id="rId84"/>
    <p:sldId id="2863" r:id="rId85"/>
    <p:sldId id="2877" r:id="rId86"/>
    <p:sldId id="2882" r:id="rId8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deep Rangan" initials="SR" lastIdx="1" clrIdx="0">
    <p:extLst>
      <p:ext uri="{19B8F6BF-5375-455C-9EA6-DF929625EA0E}">
        <p15:presenceInfo xmlns:p15="http://schemas.microsoft.com/office/powerpoint/2012/main" userId="320a9bb83ea13c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99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32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11277600" cy="48768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Title Placeholder 3"/>
          <p:cNvSpPr>
            <a:spLocks noGrp="1"/>
          </p:cNvSpPr>
          <p:nvPr>
            <p:ph type="title"/>
          </p:nvPr>
        </p:nvSpPr>
        <p:spPr>
          <a:xfrm>
            <a:off x="182880" y="137160"/>
            <a:ext cx="117043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82400" y="6250393"/>
            <a:ext cx="414528" cy="3108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85F3B30-C9D7-4E09-9441-F95A227E79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2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ogla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5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8.  Multiple Antennas and Beamforming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6023. 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729C-9FB9-4012-AE03-03C0CBEF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0129-C1DA-45AE-9BC3-6E117F6D5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above formulas assume there is no mutual coupling</a:t>
            </a:r>
          </a:p>
          <a:p>
            <a:r>
              <a:rPr lang="en-US" dirty="0"/>
              <a:t>Mutual coupling:</a:t>
            </a:r>
          </a:p>
          <a:p>
            <a:pPr lvl="1"/>
            <a:r>
              <a:rPr lang="en-US" dirty="0"/>
              <a:t>Signals on one antenna scatter to another antenna</a:t>
            </a:r>
          </a:p>
          <a:p>
            <a:pPr lvl="1"/>
            <a:r>
              <a:rPr lang="en-US" dirty="0"/>
              <a:t>Changes the antenna response</a:t>
            </a:r>
          </a:p>
          <a:p>
            <a:r>
              <a:rPr lang="en-US" dirty="0"/>
              <a:t>Mutual coupling effect is typically large when:</a:t>
            </a:r>
          </a:p>
          <a:p>
            <a:pPr lvl="1"/>
            <a:r>
              <a:rPr lang="en-US" dirty="0"/>
              <a:t>Antennas are close</a:t>
            </a:r>
          </a:p>
          <a:p>
            <a:pPr lvl="1"/>
            <a:r>
              <a:rPr lang="en-US" dirty="0"/>
              <a:t>Or arrays are combined with highly directive elements</a:t>
            </a:r>
          </a:p>
          <a:p>
            <a:r>
              <a:rPr lang="en-US" dirty="0"/>
              <a:t>We will show how to account for mutual coupling at the end of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3AB0D-566B-4D57-A96E-09C2A5C4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Figure 2.1 Mutual Coupling Illustration for Transmitting Mode">
            <a:extLst>
              <a:ext uri="{FF2B5EF4-FFF2-40B4-BE49-F238E27FC236}">
                <a16:creationId xmlns:a16="http://schemas.microsoft.com/office/drawing/2014/main" id="{B56BD1B8-33BC-46D8-905B-89D929DA6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2" b="11734"/>
          <a:stretch/>
        </p:blipFill>
        <p:spPr bwMode="auto">
          <a:xfrm>
            <a:off x="8269941" y="1539279"/>
            <a:ext cx="2454088" cy="32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A95D8-40EA-42CD-B49D-690A8487EC9B}"/>
              </a:ext>
            </a:extLst>
          </p:cNvPr>
          <p:cNvSpPr txBox="1"/>
          <p:nvPr/>
        </p:nvSpPr>
        <p:spPr>
          <a:xfrm>
            <a:off x="7693641" y="5130432"/>
            <a:ext cx="4020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Wang, </a:t>
            </a:r>
            <a:r>
              <a:rPr lang="en-US" sz="14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Zhengzheng</a:t>
            </a:r>
            <a:r>
              <a:rPr lang="en-US" sz="14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“Complete tool for predicting the mutual coupling in non-uniform arrays of rectangular aperture radiators.” (2017).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343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6944-74FD-47A5-AB1C-6AC8E271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Phased Array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34E43-52B9-4D1C-A033-6F007256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171545" cy="4329817"/>
          </a:xfrm>
        </p:spPr>
        <p:txBody>
          <a:bodyPr/>
          <a:lstStyle/>
          <a:p>
            <a:r>
              <a:rPr lang="en-US" dirty="0"/>
              <a:t>Powerful toolbox</a:t>
            </a:r>
          </a:p>
          <a:p>
            <a:r>
              <a:rPr lang="en-US" dirty="0"/>
              <a:t>Routines for:</a:t>
            </a:r>
          </a:p>
          <a:p>
            <a:pPr lvl="1"/>
            <a:r>
              <a:rPr lang="en-US" dirty="0"/>
              <a:t>Defining and visualizing arrays </a:t>
            </a:r>
          </a:p>
          <a:p>
            <a:pPr lvl="1"/>
            <a:r>
              <a:rPr lang="en-US" dirty="0"/>
              <a:t>Computing beam patterns</a:t>
            </a:r>
          </a:p>
          <a:p>
            <a:pPr lvl="1"/>
            <a:r>
              <a:rPr lang="en-US" dirty="0"/>
              <a:t>Beamforming</a:t>
            </a:r>
          </a:p>
          <a:p>
            <a:pPr lvl="1"/>
            <a:r>
              <a:rPr lang="en-US" dirty="0"/>
              <a:t>MIMO</a:t>
            </a:r>
          </a:p>
          <a:p>
            <a:pPr lvl="1"/>
            <a:r>
              <a:rPr lang="en-US" dirty="0"/>
              <a:t>Radar 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206A4-3706-4082-8259-965D0417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72FF4BC-8D71-48DD-8C02-B96AE246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774" y="3321341"/>
            <a:ext cx="4133131" cy="232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D30AE-1309-44CD-A505-F2F2C681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25" y="1539279"/>
            <a:ext cx="5066694" cy="11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6944-74FD-47A5-AB1C-6AC8E271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Defining a 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34E43-52B9-4D1C-A033-6F007256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171545" cy="4329817"/>
          </a:xfrm>
        </p:spPr>
        <p:txBody>
          <a:bodyPr/>
          <a:lstStyle/>
          <a:p>
            <a:r>
              <a:rPr lang="en-US" dirty="0"/>
              <a:t>Define and view the array</a:t>
            </a:r>
          </a:p>
          <a:p>
            <a:r>
              <a:rPr lang="en-US" dirty="0"/>
              <a:t>Can display array: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viewArray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Or, manually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206A4-3706-4082-8259-965D0417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F7423-F35E-403C-BD82-596A0830B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" y="3107119"/>
            <a:ext cx="3943350" cy="1762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D460F-C1D5-42B6-8565-92682166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05" y="1549149"/>
            <a:ext cx="1991151" cy="2112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839BB-C375-4597-B055-E6992134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21" y="5094516"/>
            <a:ext cx="3825230" cy="774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59FD95-E2B0-4DAE-BDD6-1406B7DFF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05" y="4106969"/>
            <a:ext cx="3619737" cy="17621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7454A6-3C47-45AF-AEEA-E63591B45B6C}"/>
              </a:ext>
            </a:extLst>
          </p:cNvPr>
          <p:cNvCxnSpPr>
            <a:stCxn id="6" idx="3"/>
          </p:cNvCxnSpPr>
          <p:nvPr/>
        </p:nvCxnSpPr>
        <p:spPr>
          <a:xfrm flipV="1">
            <a:off x="4937760" y="2514600"/>
            <a:ext cx="1794510" cy="147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6700CA-7159-4756-8C7F-820E961746A5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743451" y="4988032"/>
            <a:ext cx="2078354" cy="49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8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53AE-EEBC-48BA-82F8-1813D58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Spatial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463D-A31F-4784-8298-8E48DC26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spatial signature with the </a:t>
            </a:r>
            <a:r>
              <a:rPr lang="en-US" dirty="0" err="1"/>
              <a:t>SteeringVector</a:t>
            </a:r>
            <a:r>
              <a:rPr lang="en-US" dirty="0"/>
              <a:t> object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F418-DE11-4B1A-8286-8E29BF91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4185E-0585-4329-9FB6-28A8490B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857" y="2345670"/>
            <a:ext cx="6249353" cy="3199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FD8FF-FB1D-4FF7-9313-0F89D8F85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255519"/>
            <a:ext cx="3981450" cy="34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6944-74FD-47A5-AB1C-6AC8E271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Defining a 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34E43-52B9-4D1C-A033-6F007256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171545" cy="4329817"/>
          </a:xfrm>
        </p:spPr>
        <p:txBody>
          <a:bodyPr/>
          <a:lstStyle/>
          <a:p>
            <a:r>
              <a:rPr lang="en-US" dirty="0"/>
              <a:t>Define and view the array</a:t>
            </a:r>
          </a:p>
          <a:p>
            <a:r>
              <a:rPr lang="en-US" dirty="0"/>
              <a:t>Use the </a:t>
            </a:r>
            <a:r>
              <a:rPr lang="en-US" dirty="0" err="1"/>
              <a:t>phased.URA</a:t>
            </a:r>
            <a:r>
              <a:rPr lang="en-US" dirty="0"/>
              <a:t> class</a:t>
            </a:r>
          </a:p>
          <a:p>
            <a:r>
              <a:rPr lang="en-US" dirty="0"/>
              <a:t>Can compute steering vector similarly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206A4-3706-4082-8259-965D0417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D3BCF-544D-473C-A3A8-27EE786D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99" y="2954444"/>
            <a:ext cx="3638550" cy="2305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E9809-DFFD-450D-99F8-D0A8088FD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84" y="1843322"/>
            <a:ext cx="4634236" cy="317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E19D24-7758-4B62-8EBA-B5F4E0DC45E1}"/>
              </a:ext>
            </a:extLst>
          </p:cNvPr>
          <p:cNvSpPr txBox="1"/>
          <p:nvPr/>
        </p:nvSpPr>
        <p:spPr>
          <a:xfrm>
            <a:off x="6460484" y="5227140"/>
            <a:ext cx="40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 4 x 8 URA </a:t>
            </a:r>
            <a:r>
              <a:rPr lang="es-ES" dirty="0" err="1"/>
              <a:t>with</a:t>
            </a:r>
            <a:r>
              <a:rPr lang="es-ES" dirty="0"/>
              <a:t> normal axis </a:t>
            </a:r>
            <a:r>
              <a:rPr lang="es-ES" dirty="0" err="1"/>
              <a:t>aligned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7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6621-25B0-47FB-9550-DAE8CC27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Antennas in Commercial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D2F94-CAB3-473C-B7BF-A740B486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 6 GHz systems:  Mostly 1 to 4 antennas on base stations or smart phones</a:t>
            </a:r>
          </a:p>
          <a:p>
            <a:r>
              <a:rPr lang="en-US" dirty="0"/>
              <a:t>Form factor restricts larger number of antennas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AC938-B8E1-488D-AAEE-45F30E52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 descr="Linksys MESH WIFI ROUTER AC2200 MU-MIMO | eBay">
            <a:extLst>
              <a:ext uri="{FF2B5EF4-FFF2-40B4-BE49-F238E27FC236}">
                <a16:creationId xmlns:a16="http://schemas.microsoft.com/office/drawing/2014/main" id="{9ACC86EE-D493-4B6B-B21A-2875D7CDB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0" r="1795"/>
          <a:stretch/>
        </p:blipFill>
        <p:spPr bwMode="auto">
          <a:xfrm>
            <a:off x="1671286" y="3001160"/>
            <a:ext cx="2245672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15FAC7-E574-44BE-A372-EF77560E438E}"/>
              </a:ext>
            </a:extLst>
          </p:cNvPr>
          <p:cNvSpPr txBox="1"/>
          <p:nvPr/>
        </p:nvSpPr>
        <p:spPr>
          <a:xfrm>
            <a:off x="1417785" y="4585030"/>
            <a:ext cx="2236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WiFi</a:t>
            </a:r>
            <a:r>
              <a:rPr lang="en-US" sz="1400" dirty="0"/>
              <a:t> Router</a:t>
            </a:r>
          </a:p>
          <a:p>
            <a:r>
              <a:rPr lang="en-US" sz="1400" dirty="0"/>
              <a:t>Linksys AC2200 with 4TX/RX</a:t>
            </a:r>
          </a:p>
        </p:txBody>
      </p:sp>
      <p:pic>
        <p:nvPicPr>
          <p:cNvPr id="1028" name="Picture 4" descr="antenna mimo 2x2 wifi 2.4ghz 16dbi sector antenna-1-5G 4G LTE wifi ...">
            <a:extLst>
              <a:ext uri="{FF2B5EF4-FFF2-40B4-BE49-F238E27FC236}">
                <a16:creationId xmlns:a16="http://schemas.microsoft.com/office/drawing/2014/main" id="{8317DCE2-75E0-40EF-81B8-AE57324E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557" y="26836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903D0-C151-4678-B9D1-7EA569B8EE2E}"/>
              </a:ext>
            </a:extLst>
          </p:cNvPr>
          <p:cNvSpPr txBox="1"/>
          <p:nvPr/>
        </p:nvSpPr>
        <p:spPr>
          <a:xfrm>
            <a:off x="5042427" y="4772983"/>
            <a:ext cx="27026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2x2 LTE base station antenna</a:t>
            </a:r>
          </a:p>
          <a:p>
            <a:r>
              <a:rPr lang="en-US" sz="1400" dirty="0" err="1"/>
              <a:t>Cros</a:t>
            </a:r>
            <a:r>
              <a:rPr lang="en-US" sz="1400" dirty="0"/>
              <a:t>-polarization </a:t>
            </a:r>
          </a:p>
          <a:p>
            <a:r>
              <a:rPr lang="en-US" sz="1400" dirty="0"/>
              <a:t>16 </a:t>
            </a:r>
            <a:r>
              <a:rPr lang="en-US" sz="1400" dirty="0" err="1"/>
              <a:t>dBi</a:t>
            </a:r>
            <a:r>
              <a:rPr lang="en-US" sz="1400" dirty="0"/>
              <a:t> element gain, 90 deg sector</a:t>
            </a:r>
            <a:br>
              <a:rPr lang="en-US" sz="1400" dirty="0"/>
            </a:br>
            <a:r>
              <a:rPr lang="en-US" sz="1400" dirty="0"/>
              <a:t>750x120x60mm</a:t>
            </a:r>
          </a:p>
        </p:txBody>
      </p:sp>
      <p:pic>
        <p:nvPicPr>
          <p:cNvPr id="1030" name="Picture 6" descr="Body-insensitive Multi-Mode MIMO Terminal Antenna of Double-Ring ...">
            <a:extLst>
              <a:ext uri="{FF2B5EF4-FFF2-40B4-BE49-F238E27FC236}">
                <a16:creationId xmlns:a16="http://schemas.microsoft.com/office/drawing/2014/main" id="{AA1EE5DD-23D5-44A5-ABEA-C721DADD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7" y="2230684"/>
            <a:ext cx="1714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D7604F-F62D-42D3-BC21-06994A38667E}"/>
              </a:ext>
            </a:extLst>
          </p:cNvPr>
          <p:cNvSpPr/>
          <p:nvPr/>
        </p:nvSpPr>
        <p:spPr>
          <a:xfrm>
            <a:off x="8419756" y="4988924"/>
            <a:ext cx="34077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K. Zhao, S. Zhang, K. </a:t>
            </a:r>
            <a:r>
              <a:rPr lang="en-US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Ishimiya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, Z. Ying and S. He, "Body-Insensitive Multimode MIMO Terminal Antenna of Double-Ring Structure," in </a:t>
            </a:r>
            <a:r>
              <a:rPr lang="en-US" sz="1200" i="1" dirty="0">
                <a:solidFill>
                  <a:srgbClr val="333333"/>
                </a:solidFill>
                <a:latin typeface="Arial" panose="020B0604020202020204" pitchFamily="34" charset="0"/>
              </a:rPr>
              <a:t>IEEE Transactions on Antennas and Propagation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, vol. 63, no. 5, pp. 1925-1936, May 2015.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076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E574-B24A-49E3-B8CA-274344CF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MIMO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F310F-C60C-49E1-9269-422F7364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3872891" cy="3502503"/>
          </a:xfrm>
        </p:spPr>
        <p:txBody>
          <a:bodyPr/>
          <a:lstStyle/>
          <a:p>
            <a:r>
              <a:rPr lang="en-US" dirty="0"/>
              <a:t>Massive MIMO:</a:t>
            </a:r>
          </a:p>
          <a:p>
            <a:pPr lvl="1"/>
            <a:r>
              <a:rPr lang="en-US" dirty="0"/>
              <a:t>Many base station antennas</a:t>
            </a:r>
          </a:p>
          <a:p>
            <a:pPr lvl="1"/>
            <a:r>
              <a:rPr lang="en-US" dirty="0"/>
              <a:t>64 to 128 in many systems today</a:t>
            </a:r>
          </a:p>
          <a:p>
            <a:r>
              <a:rPr lang="en-US" dirty="0"/>
              <a:t>Significant capacity increase</a:t>
            </a:r>
          </a:p>
          <a:p>
            <a:pPr lvl="1"/>
            <a:r>
              <a:rPr lang="en-US" dirty="0"/>
              <a:t>Typically 8x by most estimates</a:t>
            </a:r>
          </a:p>
          <a:p>
            <a:r>
              <a:rPr lang="en-US" dirty="0"/>
              <a:t>Use SDMA</a:t>
            </a:r>
          </a:p>
          <a:p>
            <a:pPr lvl="1"/>
            <a:r>
              <a:rPr lang="en-US" dirty="0"/>
              <a:t>Will discuss this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4A629-8DFB-415B-9C66-556D1C46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6D489-478A-41AC-A20C-0406FB677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171" y="1638431"/>
            <a:ext cx="64293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2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A257-1C01-4A26-9646-CA602B54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Beamforming</a:t>
            </a:r>
            <a:r>
              <a:rPr lang="es-ES" dirty="0"/>
              <a:t> and </a:t>
            </a:r>
            <a:r>
              <a:rPr lang="es-ES" dirty="0" err="1"/>
              <a:t>MmWave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6B9F-17BA-4047-9A2A-C2555DC83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compensate for high isotropic path loss, </a:t>
            </a:r>
            <a:r>
              <a:rPr lang="en-US" dirty="0" err="1"/>
              <a:t>mmWave</a:t>
            </a:r>
            <a:r>
              <a:rPr lang="en-US" dirty="0"/>
              <a:t> systems need large number of antennas</a:t>
            </a:r>
          </a:p>
          <a:p>
            <a:r>
              <a:rPr lang="en-US" dirty="0"/>
              <a:t>5G handsets:  Multiple arrays with 4 to 8 antennas each</a:t>
            </a:r>
          </a:p>
          <a:p>
            <a:r>
              <a:rPr lang="en-US" dirty="0"/>
              <a:t>5G base stations:  64 to 256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867C0-2323-4C8E-83B9-9E1E25B9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Presented Today at IEEE Conference: Making 5G a Reality | IBM ...">
            <a:extLst>
              <a:ext uri="{FF2B5EF4-FFF2-40B4-BE49-F238E27FC236}">
                <a16:creationId xmlns:a16="http://schemas.microsoft.com/office/drawing/2014/main" id="{CC61B49C-DD7F-4FE3-A88D-2325CAB9F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8" t="10669" r="10743" b="-2811"/>
          <a:stretch/>
        </p:blipFill>
        <p:spPr bwMode="auto">
          <a:xfrm>
            <a:off x="7575109" y="2746400"/>
            <a:ext cx="1632858" cy="155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5DEFF-8C59-43F9-9AD1-FDF4774A821C}"/>
              </a:ext>
            </a:extLst>
          </p:cNvPr>
          <p:cNvSpPr txBox="1"/>
          <p:nvPr/>
        </p:nvSpPr>
        <p:spPr>
          <a:xfrm>
            <a:off x="9430686" y="2746400"/>
            <a:ext cx="2225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IBM 28 GHz array</a:t>
            </a:r>
          </a:p>
          <a:p>
            <a:r>
              <a:rPr lang="en-US" sz="1600" dirty="0"/>
              <a:t>32 element dual polarized array</a:t>
            </a:r>
            <a:br>
              <a:rPr lang="en-US" sz="1600" dirty="0"/>
            </a:br>
            <a:r>
              <a:rPr lang="en-US" sz="1600" dirty="0"/>
              <a:t>Sadhu et al, ISSCC 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54A83-9591-47E4-993D-9A67E004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64" y="2955551"/>
            <a:ext cx="4900263" cy="2783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E10055-17B1-469A-89BB-193089C9B208}"/>
              </a:ext>
            </a:extLst>
          </p:cNvPr>
          <p:cNvSpPr/>
          <p:nvPr/>
        </p:nvSpPr>
        <p:spPr>
          <a:xfrm>
            <a:off x="5504529" y="5193764"/>
            <a:ext cx="5038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Huo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Yiming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et al. "Cellular and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WiFi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co-design for 5G user equipment."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2018 IEEE 5G World Forum (5GWF)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8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Antenna Arrays and the Spatial Signature</a:t>
            </a:r>
          </a:p>
          <a:p>
            <a:r>
              <a:rPr lang="en-US" dirty="0"/>
              <a:t>Receive Beamforming and SNR Gain with a Single Path</a:t>
            </a:r>
          </a:p>
          <a:p>
            <a:r>
              <a:rPr lang="en-US" dirty="0"/>
              <a:t>Array Factor</a:t>
            </a:r>
          </a:p>
          <a:p>
            <a:r>
              <a:rPr lang="en-US" dirty="0"/>
              <a:t>Transmit Beamforming with a Single Path</a:t>
            </a:r>
          </a:p>
          <a:p>
            <a:r>
              <a:rPr lang="en-US" dirty="0"/>
              <a:t>Multipath and MIMO Channels</a:t>
            </a:r>
          </a:p>
          <a:p>
            <a:r>
              <a:rPr lang="en-US" dirty="0"/>
              <a:t>Linear Algebra and SVD Review</a:t>
            </a:r>
          </a:p>
          <a:p>
            <a:r>
              <a:rPr lang="en-US" dirty="0"/>
              <a:t>Beamforming Gains in Multipath Channels</a:t>
            </a:r>
          </a:p>
          <a:p>
            <a:r>
              <a:rPr lang="en-US" dirty="0"/>
              <a:t>Adding Element Gains and Normalizing Spatial Signatures for Mutual Coupling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34999" y="1905075"/>
            <a:ext cx="789116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5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DFF7-6B31-4C69-BE7D-08DB38D6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 Beamforming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D2084-7994-4CB0-AA7A-FB9B8B93DE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274481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general channel: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s-ES" b="1" dirty="0"/>
              </a:p>
              <a:p>
                <a:pPr lvl="1"/>
                <a:r>
                  <a:rPr lang="es-ES" dirty="0"/>
                  <a:t>1 input, M outputs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Beamforming</a:t>
                </a:r>
                <a:r>
                  <a:rPr lang="en-US" dirty="0"/>
                  <a:t>:  Take a linear combination of signals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beamforming vector </a:t>
                </a:r>
                <a:r>
                  <a:rPr lang="en-US" dirty="0"/>
                  <a:t>for multiple antennas</a:t>
                </a:r>
              </a:p>
              <a:p>
                <a:r>
                  <a:rPr lang="en-US" dirty="0"/>
                  <a:t>Creates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effective SISO </a:t>
                </a:r>
                <a:r>
                  <a:rPr lang="en-US" dirty="0"/>
                  <a:t>channel: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1 input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1 output symbol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Gain: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Noise: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D2084-7994-4CB0-AA7A-FB9B8B93DE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274481" cy="4329817"/>
              </a:xfrm>
              <a:blipFill>
                <a:blip r:embed="rId2"/>
                <a:stretch>
                  <a:fillRect l="-233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BB867-285D-484E-98C8-3AABE448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33EEF-0C5F-45EB-84EF-B8097AD7D663}"/>
              </a:ext>
            </a:extLst>
          </p:cNvPr>
          <p:cNvSpPr/>
          <p:nvPr/>
        </p:nvSpPr>
        <p:spPr>
          <a:xfrm>
            <a:off x="8896420" y="3053990"/>
            <a:ext cx="488090" cy="52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1786866-E4F1-4AD6-85FF-56A0B5F2C5FD}"/>
              </a:ext>
            </a:extLst>
          </p:cNvPr>
          <p:cNvSpPr/>
          <p:nvPr/>
        </p:nvSpPr>
        <p:spPr>
          <a:xfrm rot="10800000">
            <a:off x="7936173" y="1865038"/>
            <a:ext cx="532263" cy="4942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0E9305-B2CD-43BD-B0D0-56C347844C50}"/>
              </a:ext>
            </a:extLst>
          </p:cNvPr>
          <p:cNvSpPr/>
          <p:nvPr/>
        </p:nvSpPr>
        <p:spPr>
          <a:xfrm>
            <a:off x="9073900" y="2735359"/>
            <a:ext cx="310610" cy="3186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BF7331F-7F6C-4681-B3F8-4406869FB9C6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rot="16200000" flipH="1">
            <a:off x="8370402" y="2191177"/>
            <a:ext cx="535400" cy="871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36898D-FBA0-4CF4-AB8B-3D3EE5CD7FB3}"/>
              </a:ext>
            </a:extLst>
          </p:cNvPr>
          <p:cNvCxnSpPr>
            <a:endCxn id="10" idx="0"/>
          </p:cNvCxnSpPr>
          <p:nvPr/>
        </p:nvCxnSpPr>
        <p:spPr>
          <a:xfrm>
            <a:off x="9229205" y="2359275"/>
            <a:ext cx="0" cy="37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017EB8-128E-4214-A0B6-A33038853F82}"/>
                  </a:ext>
                </a:extLst>
              </p:cNvPr>
              <p:cNvSpPr txBox="1"/>
              <p:nvPr/>
            </p:nvSpPr>
            <p:spPr>
              <a:xfrm>
                <a:off x="8978303" y="1999695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017EB8-128E-4214-A0B6-A3303885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03" y="1999695"/>
                <a:ext cx="5018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5D8CE5-15A9-4929-A820-96D34EABD7CD}"/>
                  </a:ext>
                </a:extLst>
              </p:cNvPr>
              <p:cNvSpPr txBox="1"/>
              <p:nvPr/>
            </p:nvSpPr>
            <p:spPr>
              <a:xfrm>
                <a:off x="8468436" y="2507159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5D8CE5-15A9-4929-A820-96D34EAB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436" y="2507159"/>
                <a:ext cx="4231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2B7DE78-8503-426F-AEDD-03F77AE0E449}"/>
              </a:ext>
            </a:extLst>
          </p:cNvPr>
          <p:cNvSpPr/>
          <p:nvPr/>
        </p:nvSpPr>
        <p:spPr>
          <a:xfrm>
            <a:off x="9375828" y="5186499"/>
            <a:ext cx="488090" cy="52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D78E07B-CE23-4BDB-9D09-F6C4D1276EC0}"/>
              </a:ext>
            </a:extLst>
          </p:cNvPr>
          <p:cNvSpPr/>
          <p:nvPr/>
        </p:nvSpPr>
        <p:spPr>
          <a:xfrm rot="10800000">
            <a:off x="7965205" y="3941168"/>
            <a:ext cx="532263" cy="4942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470637-F271-4DCD-B7DA-4D49DBC827DB}"/>
              </a:ext>
            </a:extLst>
          </p:cNvPr>
          <p:cNvSpPr/>
          <p:nvPr/>
        </p:nvSpPr>
        <p:spPr>
          <a:xfrm>
            <a:off x="9102932" y="4811489"/>
            <a:ext cx="310610" cy="3186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170D647-D9F2-4BA8-B3FA-66B3D47AD582}"/>
              </a:ext>
            </a:extLst>
          </p:cNvPr>
          <p:cNvCxnSpPr>
            <a:stCxn id="18" idx="0"/>
            <a:endCxn id="19" idx="2"/>
          </p:cNvCxnSpPr>
          <p:nvPr/>
        </p:nvCxnSpPr>
        <p:spPr>
          <a:xfrm rot="16200000" flipH="1">
            <a:off x="8399434" y="4267307"/>
            <a:ext cx="535400" cy="871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A9396C-04A9-4155-B522-A485D7131424}"/>
              </a:ext>
            </a:extLst>
          </p:cNvPr>
          <p:cNvCxnSpPr>
            <a:endCxn id="19" idx="0"/>
          </p:cNvCxnSpPr>
          <p:nvPr/>
        </p:nvCxnSpPr>
        <p:spPr>
          <a:xfrm>
            <a:off x="9258237" y="4435405"/>
            <a:ext cx="0" cy="37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0AFCB6-D589-4152-92D4-D7EE11DAF101}"/>
                  </a:ext>
                </a:extLst>
              </p:cNvPr>
              <p:cNvSpPr txBox="1"/>
              <p:nvPr/>
            </p:nvSpPr>
            <p:spPr>
              <a:xfrm>
                <a:off x="9007335" y="4075825"/>
                <a:ext cx="539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0AFCB6-D589-4152-92D4-D7EE11DA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335" y="4075825"/>
                <a:ext cx="5398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DC56A5-39DA-4A21-A0EA-0ED6421B7899}"/>
                  </a:ext>
                </a:extLst>
              </p:cNvPr>
              <p:cNvSpPr txBox="1"/>
              <p:nvPr/>
            </p:nvSpPr>
            <p:spPr>
              <a:xfrm>
                <a:off x="8497468" y="4583289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DC56A5-39DA-4A21-A0EA-0ED6421B7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68" y="4583289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9DDF1B7E-A9AF-4420-BAF6-27EB0506AD68}"/>
              </a:ext>
            </a:extLst>
          </p:cNvPr>
          <p:cNvSpPr/>
          <p:nvPr/>
        </p:nvSpPr>
        <p:spPr>
          <a:xfrm>
            <a:off x="9916464" y="2673173"/>
            <a:ext cx="488090" cy="25316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E3415B-DE40-486B-84D4-25F6904D623C}"/>
              </a:ext>
            </a:extLst>
          </p:cNvPr>
          <p:cNvCxnSpPr>
            <a:stCxn id="10" idx="6"/>
          </p:cNvCxnSpPr>
          <p:nvPr/>
        </p:nvCxnSpPr>
        <p:spPr>
          <a:xfrm>
            <a:off x="9384510" y="2894675"/>
            <a:ext cx="531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CCE792-D6B5-4D19-9BE6-65A748C27FB3}"/>
              </a:ext>
            </a:extLst>
          </p:cNvPr>
          <p:cNvCxnSpPr>
            <a:stCxn id="19" idx="6"/>
          </p:cNvCxnSpPr>
          <p:nvPr/>
        </p:nvCxnSpPr>
        <p:spPr>
          <a:xfrm>
            <a:off x="9413542" y="4970805"/>
            <a:ext cx="453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98B3E-CBA5-47AA-A135-C2A4FECA6F9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0404554" y="3939002"/>
            <a:ext cx="6582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0D004B-1CEA-4232-8302-8C2A833E7EC8}"/>
                  </a:ext>
                </a:extLst>
              </p:cNvPr>
              <p:cNvSpPr txBox="1"/>
              <p:nvPr/>
            </p:nvSpPr>
            <p:spPr>
              <a:xfrm>
                <a:off x="11049066" y="3754336"/>
                <a:ext cx="353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0D004B-1CEA-4232-8302-8C2A833E7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66" y="3754336"/>
                <a:ext cx="353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35F8BF-AEA1-41C4-84D0-1F793A11F46E}"/>
                  </a:ext>
                </a:extLst>
              </p:cNvPr>
              <p:cNvSpPr txBox="1"/>
              <p:nvPr/>
            </p:nvSpPr>
            <p:spPr>
              <a:xfrm>
                <a:off x="8029054" y="3186503"/>
                <a:ext cx="3786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35F8BF-AEA1-41C4-84D0-1F793A11F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54" y="3186503"/>
                <a:ext cx="37862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53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Antenna Arrays and the Spatial Signature</a:t>
            </a:r>
          </a:p>
          <a:p>
            <a:r>
              <a:rPr lang="en-US" dirty="0"/>
              <a:t>Receive Beamforming and SNR Gain with a Single Path</a:t>
            </a:r>
          </a:p>
          <a:p>
            <a:r>
              <a:rPr lang="en-US" dirty="0"/>
              <a:t>Array Factor</a:t>
            </a:r>
          </a:p>
          <a:p>
            <a:r>
              <a:rPr lang="en-US" dirty="0"/>
              <a:t>Transmit Beamforming with a Single Path</a:t>
            </a:r>
          </a:p>
          <a:p>
            <a:r>
              <a:rPr lang="en-US" dirty="0"/>
              <a:t>Multipath and MIMO Channels</a:t>
            </a:r>
          </a:p>
          <a:p>
            <a:r>
              <a:rPr lang="en-US" dirty="0"/>
              <a:t>Linear Algebra and SVD Review</a:t>
            </a:r>
          </a:p>
          <a:p>
            <a:r>
              <a:rPr lang="en-US" dirty="0"/>
              <a:t>Beamforming Gains in Multipath Channels</a:t>
            </a:r>
          </a:p>
          <a:p>
            <a:r>
              <a:rPr lang="en-US" dirty="0"/>
              <a:t>Adding Element Gains and Normalizing Spatial Signatures for Mutual Coupling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99373" y="1424125"/>
            <a:ext cx="789116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52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FD0D-C4EF-4CE3-AB38-779F36CF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Transpose Conventions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2AF5EB-EE95-4EC8-8DE7-6FCC6502F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beamforming, we will use the following conventions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Complex conjugate</a:t>
                </a:r>
                <a:r>
                  <a:rPr lang="en-US" dirty="0"/>
                  <a:t> of a complex scalar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en-US" dirty="0"/>
                  <a:t> is denoted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Unless otherwise specified, vectors are column vectors: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Transpose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Conjugate transpose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Elementwise conjugate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Takes conjugate of each element but keeps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 column vector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2AF5EB-EE95-4EC8-8DE7-6FCC6502F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19924-5924-4395-8DCC-D7E8258B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5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DFF7-6B31-4C69-BE7D-08DB38D6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Beamforming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D2084-7994-4CB0-AA7A-FB9B8B93DE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274481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Linear combining: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Gain: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Noise: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Analysis:  Let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symbol energy</a:t>
                </a:r>
              </a:p>
              <a:p>
                <a:pPr lvl="1"/>
                <a:r>
                  <a:rPr lang="en-US" dirty="0"/>
                  <a:t>Assume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i.i.d</a:t>
                </a:r>
                <a:r>
                  <a:rPr lang="en-US" dirty="0"/>
                  <a:t>. complex Gaussian noise)</a:t>
                </a:r>
              </a:p>
              <a:p>
                <a:r>
                  <a:rPr lang="en-US" dirty="0"/>
                  <a:t>Then, after combining;</a:t>
                </a:r>
              </a:p>
              <a:p>
                <a:pPr lvl="1"/>
                <a:r>
                  <a:rPr lang="en-US" dirty="0"/>
                  <a:t>Signal energy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Noise: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Gaussian with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SNR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D2084-7994-4CB0-AA7A-FB9B8B93DE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274481" cy="4329817"/>
              </a:xfrm>
              <a:blipFill>
                <a:blip r:embed="rId2"/>
                <a:stretch>
                  <a:fillRect l="-233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BB867-285D-484E-98C8-3AABE448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B64E8-EAF1-4574-8C5F-393FFA469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03" y="2548612"/>
            <a:ext cx="3619500" cy="1247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16BF17-5760-4141-915B-EA04012D8A77}"/>
                  </a:ext>
                </a:extLst>
              </p:cNvPr>
              <p:cNvSpPr/>
              <p:nvPr/>
            </p:nvSpPr>
            <p:spPr>
              <a:xfrm>
                <a:off x="9227459" y="2179280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16BF17-5760-4141-915B-EA04012D8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59" y="2179280"/>
                <a:ext cx="4678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E633EEF-0C5F-45EB-84EF-B8097AD7D663}"/>
              </a:ext>
            </a:extLst>
          </p:cNvPr>
          <p:cNvSpPr/>
          <p:nvPr/>
        </p:nvSpPr>
        <p:spPr>
          <a:xfrm>
            <a:off x="9346796" y="3110369"/>
            <a:ext cx="488090" cy="52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D6B2EB-3810-4FDA-8BDF-7B69FA1D3EC2}"/>
                  </a:ext>
                </a:extLst>
              </p:cNvPr>
              <p:cNvSpPr/>
              <p:nvPr/>
            </p:nvSpPr>
            <p:spPr>
              <a:xfrm>
                <a:off x="9222136" y="293111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D6B2EB-3810-4FDA-8BDF-7B69FA1D3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136" y="2931113"/>
                <a:ext cx="4731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46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CD9086-C357-4D32-92ED-B50DD6F135B5}"/>
              </a:ext>
            </a:extLst>
          </p:cNvPr>
          <p:cNvSpPr/>
          <p:nvPr/>
        </p:nvSpPr>
        <p:spPr>
          <a:xfrm>
            <a:off x="4180114" y="3429000"/>
            <a:ext cx="3836809" cy="7214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2A57E-2EB5-4719-8476-96DF856BF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From previous slide:   SNR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ratio combining</a:t>
                </a:r>
                <a:r>
                  <a:rPr lang="en-US" dirty="0"/>
                  <a:t>:  Select BF vector to maximize SNR: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The MRC weighting vector and maximum SNR is:  </a:t>
                </a:r>
                <a:br>
                  <a:rPr lang="en-US" dirty="0"/>
                </a:b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𝑀𝑅𝐶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Any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can be used.  Constant does not matter</a:t>
                </a:r>
              </a:p>
              <a:p>
                <a:pPr lvl="1"/>
                <a:r>
                  <a:rPr lang="en-US" dirty="0"/>
                  <a:t>Align BF vector with the </a:t>
                </a:r>
                <a:r>
                  <a:rPr lang="en-US" dirty="0">
                    <a:solidFill>
                      <a:schemeClr val="accent1"/>
                    </a:solidFill>
                  </a:rPr>
                  <a:t>conjugate</a:t>
                </a:r>
                <a:r>
                  <a:rPr lang="en-US" dirty="0"/>
                  <a:t> of the channel</a:t>
                </a:r>
              </a:p>
              <a:p>
                <a:r>
                  <a:rPr lang="en-US" dirty="0"/>
                  <a:t>Also called </a:t>
                </a:r>
                <a:r>
                  <a:rPr lang="en-US" dirty="0">
                    <a:solidFill>
                      <a:schemeClr val="accent1"/>
                    </a:solidFill>
                  </a:rPr>
                  <a:t>conjugate beamforming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2A57E-2EB5-4719-8476-96DF856BF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CF05D55-9970-46A9-B566-73BC83C6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Ratio Combining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BD62B-A272-4418-9B3B-1E9D5E6C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0D9405-BF12-439D-9AAE-26EF2BCE454D}"/>
              </a:ext>
            </a:extLst>
          </p:cNvPr>
          <p:cNvCxnSpPr>
            <a:cxnSpLocks/>
          </p:cNvCxnSpPr>
          <p:nvPr/>
        </p:nvCxnSpPr>
        <p:spPr>
          <a:xfrm>
            <a:off x="9169167" y="4530055"/>
            <a:ext cx="1795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FE525A-BD71-4F59-8DC4-58485B60EC13}"/>
              </a:ext>
            </a:extLst>
          </p:cNvPr>
          <p:cNvCxnSpPr/>
          <p:nvPr/>
        </p:nvCxnSpPr>
        <p:spPr>
          <a:xfrm flipV="1">
            <a:off x="9169167" y="3338818"/>
            <a:ext cx="964734" cy="117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02B9A87B-3598-4A86-82C0-39916764B740}"/>
              </a:ext>
            </a:extLst>
          </p:cNvPr>
          <p:cNvSpPr/>
          <p:nvPr/>
        </p:nvSpPr>
        <p:spPr>
          <a:xfrm>
            <a:off x="8548382" y="4018327"/>
            <a:ext cx="1241570" cy="1048615"/>
          </a:xfrm>
          <a:prstGeom prst="arc">
            <a:avLst>
              <a:gd name="adj1" fmla="val 1842817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C6A4A-A1FE-44B1-99AF-45E2D87299C5}"/>
                  </a:ext>
                </a:extLst>
              </p:cNvPr>
              <p:cNvSpPr txBox="1"/>
              <p:nvPr/>
            </p:nvSpPr>
            <p:spPr>
              <a:xfrm>
                <a:off x="9698527" y="4014024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C6A4A-A1FE-44B1-99AF-45E2D87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527" y="4014024"/>
                <a:ext cx="3741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702E78-5B21-4FED-BB02-1DE2369409A9}"/>
                  </a:ext>
                </a:extLst>
              </p:cNvPr>
              <p:cNvSpPr txBox="1"/>
              <p:nvPr/>
            </p:nvSpPr>
            <p:spPr>
              <a:xfrm>
                <a:off x="10139839" y="32254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702E78-5B21-4FED-BB02-1DE236940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839" y="3225458"/>
                <a:ext cx="4187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60D541-BCE3-41EE-9EAF-264308CD187D}"/>
                  </a:ext>
                </a:extLst>
              </p:cNvPr>
              <p:cNvSpPr txBox="1"/>
              <p:nvPr/>
            </p:nvSpPr>
            <p:spPr>
              <a:xfrm>
                <a:off x="10908951" y="4328611"/>
                <a:ext cx="383438" cy="37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60D541-BCE3-41EE-9EAF-264308CD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951" y="4328611"/>
                <a:ext cx="383438" cy="3756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918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5D55-9970-46A9-B566-73BC83C6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MRC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2A57E-2EB5-4719-8476-96DF856BF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want to maximize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Write the inner product as: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̿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Hence, we want to maximize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𝒉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From Cauchy-Schwartz: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Hence,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Maximized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=1⇒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So, we take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acc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2A57E-2EB5-4719-8476-96DF856BF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b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BD62B-A272-4418-9B3B-1E9D5E6C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0D9405-BF12-439D-9AAE-26EF2BCE454D}"/>
              </a:ext>
            </a:extLst>
          </p:cNvPr>
          <p:cNvCxnSpPr>
            <a:cxnSpLocks/>
          </p:cNvCxnSpPr>
          <p:nvPr/>
        </p:nvCxnSpPr>
        <p:spPr>
          <a:xfrm>
            <a:off x="9169167" y="4530055"/>
            <a:ext cx="1795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FE525A-BD71-4F59-8DC4-58485B60EC13}"/>
              </a:ext>
            </a:extLst>
          </p:cNvPr>
          <p:cNvCxnSpPr/>
          <p:nvPr/>
        </p:nvCxnSpPr>
        <p:spPr>
          <a:xfrm flipV="1">
            <a:off x="9169167" y="3338818"/>
            <a:ext cx="964734" cy="117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02B9A87B-3598-4A86-82C0-39916764B740}"/>
              </a:ext>
            </a:extLst>
          </p:cNvPr>
          <p:cNvSpPr/>
          <p:nvPr/>
        </p:nvSpPr>
        <p:spPr>
          <a:xfrm>
            <a:off x="8548382" y="4018327"/>
            <a:ext cx="1241570" cy="1048615"/>
          </a:xfrm>
          <a:prstGeom prst="arc">
            <a:avLst>
              <a:gd name="adj1" fmla="val 1842817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C6A4A-A1FE-44B1-99AF-45E2D87299C5}"/>
                  </a:ext>
                </a:extLst>
              </p:cNvPr>
              <p:cNvSpPr txBox="1"/>
              <p:nvPr/>
            </p:nvSpPr>
            <p:spPr>
              <a:xfrm>
                <a:off x="9698527" y="4014024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C6A4A-A1FE-44B1-99AF-45E2D87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527" y="4014024"/>
                <a:ext cx="3741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702E78-5B21-4FED-BB02-1DE2369409A9}"/>
                  </a:ext>
                </a:extLst>
              </p:cNvPr>
              <p:cNvSpPr txBox="1"/>
              <p:nvPr/>
            </p:nvSpPr>
            <p:spPr>
              <a:xfrm>
                <a:off x="10139839" y="32254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702E78-5B21-4FED-BB02-1DE236940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839" y="3225458"/>
                <a:ext cx="4187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60D541-BCE3-41EE-9EAF-264308CD187D}"/>
                  </a:ext>
                </a:extLst>
              </p:cNvPr>
              <p:cNvSpPr txBox="1"/>
              <p:nvPr/>
            </p:nvSpPr>
            <p:spPr>
              <a:xfrm>
                <a:off x="10908951" y="4328611"/>
                <a:ext cx="383438" cy="37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60D541-BCE3-41EE-9EAF-264308CD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951" y="4328611"/>
                <a:ext cx="383438" cy="3756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27BE6B-660D-4273-BC7C-2F8129FA2B6E}"/>
              </a:ext>
            </a:extLst>
          </p:cNvPr>
          <p:cNvSpPr txBox="1"/>
          <p:nvPr/>
        </p:nvSpPr>
        <p:spPr>
          <a:xfrm>
            <a:off x="6322423" y="208412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 conjugate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6EF5C3E-1894-464B-BA84-954D9603368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712031" y="2268785"/>
            <a:ext cx="610392" cy="314097"/>
          </a:xfrm>
          <a:prstGeom prst="bentConnector3">
            <a:avLst>
              <a:gd name="adj1" fmla="val 996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58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A181-A0B7-42D2-AE1D-B8B0B2E7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MRC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3CEDD-D947-4CB3-8110-D494FBFD3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SNR with MRC: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𝑀𝑅𝐶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SNR on channel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Average SNR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MRC increases SNR by a factor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relative to average per channel SNR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Beamforming gain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𝑀𝑅𝐶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 Suppose average SNR per antenna is 10 </a:t>
                </a:r>
                <a:r>
                  <a:rPr lang="en-US" dirty="0" err="1"/>
                  <a:t>dB.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dirty="0"/>
                  <a:t> antennas and MRC, SNR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=10+10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(16)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=10+4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=22</m:t>
                    </m:r>
                  </m:oMath>
                </a14:m>
                <a:r>
                  <a:rPr lang="en-US" dirty="0"/>
                  <a:t> dB</a:t>
                </a:r>
              </a:p>
              <a:p>
                <a:pPr lvl="1"/>
                <a:r>
                  <a:rPr lang="en-US" dirty="0"/>
                  <a:t>Gain increases significantly!</a:t>
                </a:r>
              </a:p>
              <a:p>
                <a:r>
                  <a:rPr lang="en-US" dirty="0"/>
                  <a:t>Note:  The gain assumes no mutual coupling.  </a:t>
                </a:r>
              </a:p>
              <a:p>
                <a:pPr lvl="1"/>
                <a:r>
                  <a:rPr lang="en-US" dirty="0"/>
                  <a:t>Once antennas are close, the gain will no longer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3CEDD-D947-4CB3-8110-D494FBFD3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D351-97D4-4FA6-8A4C-58D1909D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42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B2145-19DE-43AE-B763-0E431EB3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Path Channel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092C7-C9D1-4317-8E12-875302CE4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539279"/>
                <a:ext cx="10249592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special case of single path channel: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Channel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SNR per antenna (before beamforming):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includes only phase shifts</a:t>
                </a:r>
              </a:p>
              <a:p>
                <a:r>
                  <a:rPr lang="en-US" dirty="0"/>
                  <a:t>SNR after BF: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MRC beamforming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̅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Conclusions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Optimal (MRC) beamforming vector is aligned to the conjugate of the spatial signature</a:t>
                </a:r>
              </a:p>
              <a:p>
                <a:pPr lvl="1"/>
                <a:r>
                  <a:rPr lang="en-US" dirty="0"/>
                  <a:t>Optimal SNR gain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(assuming no mutual coupling)</a:t>
                </a:r>
              </a:p>
              <a:p>
                <a:pPr lvl="1"/>
                <a:r>
                  <a:rPr lang="en-US" dirty="0"/>
                  <a:t>Linear gain with number of antennas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092C7-C9D1-4317-8E12-875302CE4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539279"/>
                <a:ext cx="10249592" cy="4329817"/>
              </a:xfrm>
              <a:blipFill>
                <a:blip r:embed="rId2"/>
                <a:stretch>
                  <a:fillRect l="-1428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68BA8-DEE3-4F73-B425-5181BA4A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2" descr="Antenna Array Factor Calculator: HELP">
            <a:extLst>
              <a:ext uri="{FF2B5EF4-FFF2-40B4-BE49-F238E27FC236}">
                <a16:creationId xmlns:a16="http://schemas.microsoft.com/office/drawing/2014/main" id="{2E2617F0-8081-4F19-855F-F2F9272F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553" y="988904"/>
            <a:ext cx="3275386" cy="21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0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6EE8-D15B-4E21-B251-2A236F3D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2863D-205A-43D5-976B-490FA41A84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</a:t>
                </a:r>
              </a:p>
              <a:p>
                <a:pPr lvl="1"/>
                <a:r>
                  <a:rPr lang="en-US" dirty="0"/>
                  <a:t>TX power = 23 dBm with antenna directivity = 10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lvl="1"/>
                <a:r>
                  <a:rPr lang="en-US" dirty="0"/>
                  <a:t>Free space path loss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1000 m</a:t>
                </a:r>
              </a:p>
              <a:p>
                <a:pPr lvl="1"/>
                <a:r>
                  <a:rPr lang="en-US" dirty="0"/>
                  <a:t>Sample rate = 400 </a:t>
                </a:r>
                <a:r>
                  <a:rPr lang="en-US" dirty="0" err="1"/>
                  <a:t>Msym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Noise energy = -170 dBm/Hz (including NF)</a:t>
                </a:r>
              </a:p>
              <a:p>
                <a:pPr lvl="1"/>
                <a:r>
                  <a:rPr lang="en-US" dirty="0"/>
                  <a:t>RX antenna directivity = 5 </a:t>
                </a:r>
                <a:r>
                  <a:rPr lang="en-US" dirty="0" err="1"/>
                  <a:t>dBi</a:t>
                </a:r>
                <a:r>
                  <a:rPr lang="en-US" dirty="0"/>
                  <a:t> and 8 elements</a:t>
                </a:r>
              </a:p>
              <a:p>
                <a:r>
                  <a:rPr lang="en-US" dirty="0"/>
                  <a:t>Find SNR per antenna and SNR with MRC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  We get a 9 dB gain!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2863D-205A-43D5-976B-490FA41A84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142A8-A360-48BB-89AE-2A5B999B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CC055-25B7-4CD3-BC9D-045C6590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51" y="4563947"/>
            <a:ext cx="6701631" cy="1450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7A662-60E5-40D9-A12C-04359C00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491" y="2696705"/>
            <a:ext cx="4452704" cy="8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9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D31C-DE44-457F-B606-8D113F9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In-Class Problem:  Simple QPSK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6B6CA-8C28-4729-BAE2-BF2DA2F47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QPSK transmission over a single path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729E3-4206-47C3-8CD8-48199090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95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Antenna Arrays and the Spatial Signature</a:t>
            </a:r>
          </a:p>
          <a:p>
            <a:r>
              <a:rPr lang="en-US" dirty="0"/>
              <a:t>Receive Beamforming and SNR Gain with a Single Path</a:t>
            </a:r>
          </a:p>
          <a:p>
            <a:r>
              <a:rPr lang="en-US" dirty="0"/>
              <a:t>Array Factor</a:t>
            </a:r>
          </a:p>
          <a:p>
            <a:r>
              <a:rPr lang="en-US" dirty="0"/>
              <a:t>Transmit Beamforming with a Single Path</a:t>
            </a:r>
          </a:p>
          <a:p>
            <a:r>
              <a:rPr lang="en-US" dirty="0"/>
              <a:t>Multipath and MIMO Channels</a:t>
            </a:r>
          </a:p>
          <a:p>
            <a:r>
              <a:rPr lang="en-US" dirty="0"/>
              <a:t>Linear Algebra and SVD Review</a:t>
            </a:r>
          </a:p>
          <a:p>
            <a:r>
              <a:rPr lang="en-US" dirty="0"/>
              <a:t>Beamforming Gains in Multipath Channels</a:t>
            </a:r>
          </a:p>
          <a:p>
            <a:r>
              <a:rPr lang="en-US" dirty="0"/>
              <a:t>Adding Element Gains and Normalizing Spatial Signatures for Mutual Coupling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11248" y="2332588"/>
            <a:ext cx="789116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Factor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RX aligns antenna for </a:t>
                </a:r>
                <a:r>
                  <a:rPr lang="en-US" dirty="0" err="1"/>
                  <a:t>AoA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signal arrives from </a:t>
                </a:r>
                <a:r>
                  <a:rPr lang="en-US" dirty="0" err="1"/>
                  <a:t>AoA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the (complex) </a:t>
                </a:r>
                <a:r>
                  <a:rPr lang="en-US" dirty="0">
                    <a:solidFill>
                      <a:schemeClr val="accent1"/>
                    </a:solidFill>
                  </a:rPr>
                  <a:t>array factor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Indicates directional gain as a function of AoA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Dependence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often omitted</a:t>
                </a:r>
              </a:p>
              <a:p>
                <a:endParaRPr lang="en-US" dirty="0"/>
              </a:p>
              <a:p>
                <a:r>
                  <a:rPr lang="en-US" dirty="0"/>
                  <a:t>SNR gain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Max value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Usually measured in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dBi</a:t>
                </a:r>
                <a:r>
                  <a:rPr lang="en-US" dirty="0"/>
                  <a:t> (dB relative to isotropic)</a:t>
                </a:r>
              </a:p>
              <a:p>
                <a:pPr lvl="1"/>
                <a:r>
                  <a:rPr lang="en-US" dirty="0"/>
                  <a:t>Also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array response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2113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6EF680-79F3-41F5-880A-848AED444703}"/>
              </a:ext>
            </a:extLst>
          </p:cNvPr>
          <p:cNvCxnSpPr>
            <a:cxnSpLocks/>
          </p:cNvCxnSpPr>
          <p:nvPr/>
        </p:nvCxnSpPr>
        <p:spPr>
          <a:xfrm>
            <a:off x="9360436" y="3591182"/>
            <a:ext cx="1795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F26759-D680-4F70-9348-4F865B9E1E6C}"/>
              </a:ext>
            </a:extLst>
          </p:cNvPr>
          <p:cNvCxnSpPr>
            <a:cxnSpLocks/>
          </p:cNvCxnSpPr>
          <p:nvPr/>
        </p:nvCxnSpPr>
        <p:spPr>
          <a:xfrm flipH="1">
            <a:off x="9360436" y="2596265"/>
            <a:ext cx="801508" cy="99223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961F0209-9CEF-4197-B6EE-0D38DD48A36F}"/>
              </a:ext>
            </a:extLst>
          </p:cNvPr>
          <p:cNvSpPr/>
          <p:nvPr/>
        </p:nvSpPr>
        <p:spPr>
          <a:xfrm>
            <a:off x="8739651" y="3079454"/>
            <a:ext cx="1241570" cy="1048615"/>
          </a:xfrm>
          <a:prstGeom prst="arc">
            <a:avLst>
              <a:gd name="adj1" fmla="val 1842817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F7A37-3ED8-4DE9-81B7-0A7F1F77D4AD}"/>
                  </a:ext>
                </a:extLst>
              </p:cNvPr>
              <p:cNvSpPr txBox="1"/>
              <p:nvPr/>
            </p:nvSpPr>
            <p:spPr>
              <a:xfrm>
                <a:off x="9756313" y="2986054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F7A37-3ED8-4DE9-81B7-0A7F1F77D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313" y="2986054"/>
                <a:ext cx="394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D8A4E42-9DBB-4882-B493-D035EDF414F5}"/>
              </a:ext>
            </a:extLst>
          </p:cNvPr>
          <p:cNvSpPr txBox="1"/>
          <p:nvPr/>
        </p:nvSpPr>
        <p:spPr>
          <a:xfrm>
            <a:off x="9639140" y="2178481"/>
            <a:ext cx="141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arrival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DB86F6-E7A0-4542-96CA-93E25ADB46D0}"/>
              </a:ext>
            </a:extLst>
          </p:cNvPr>
          <p:cNvCxnSpPr>
            <a:cxnSpLocks/>
          </p:cNvCxnSpPr>
          <p:nvPr/>
        </p:nvCxnSpPr>
        <p:spPr>
          <a:xfrm flipV="1">
            <a:off x="9360436" y="2037213"/>
            <a:ext cx="0" cy="293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62CA00C-17AC-4BED-A4BC-C65B63167AE8}"/>
              </a:ext>
            </a:extLst>
          </p:cNvPr>
          <p:cNvSpPr/>
          <p:nvPr/>
        </p:nvSpPr>
        <p:spPr>
          <a:xfrm>
            <a:off x="9341872" y="2921348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603E69-6994-4493-9431-59E0CBC0F34E}"/>
              </a:ext>
            </a:extLst>
          </p:cNvPr>
          <p:cNvSpPr/>
          <p:nvPr/>
        </p:nvSpPr>
        <p:spPr>
          <a:xfrm>
            <a:off x="9343440" y="2640118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E2EF89-B338-4663-B48B-043D222E0148}"/>
              </a:ext>
            </a:extLst>
          </p:cNvPr>
          <p:cNvSpPr/>
          <p:nvPr/>
        </p:nvSpPr>
        <p:spPr>
          <a:xfrm>
            <a:off x="9340670" y="3170720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31B890-DDEA-470E-9DFB-E2F1703EEB91}"/>
              </a:ext>
            </a:extLst>
          </p:cNvPr>
          <p:cNvSpPr/>
          <p:nvPr/>
        </p:nvSpPr>
        <p:spPr>
          <a:xfrm>
            <a:off x="9342238" y="3407963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CB1E60-75E5-41B7-8079-117F61F412AF}"/>
              </a:ext>
            </a:extLst>
          </p:cNvPr>
          <p:cNvSpPr/>
          <p:nvPr/>
        </p:nvSpPr>
        <p:spPr>
          <a:xfrm>
            <a:off x="9340304" y="3950612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61E9FA-33BB-4B95-98AC-D75B37506FE0}"/>
              </a:ext>
            </a:extLst>
          </p:cNvPr>
          <p:cNvSpPr/>
          <p:nvPr/>
        </p:nvSpPr>
        <p:spPr>
          <a:xfrm>
            <a:off x="9341872" y="3669382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7252C-2BC2-4665-955C-8E82300A3208}"/>
              </a:ext>
            </a:extLst>
          </p:cNvPr>
          <p:cNvSpPr/>
          <p:nvPr/>
        </p:nvSpPr>
        <p:spPr>
          <a:xfrm>
            <a:off x="9339102" y="4199984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4B99A1-A754-41B7-A1B8-FA4107A88895}"/>
              </a:ext>
            </a:extLst>
          </p:cNvPr>
          <p:cNvSpPr/>
          <p:nvPr/>
        </p:nvSpPr>
        <p:spPr>
          <a:xfrm>
            <a:off x="9340670" y="4437227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3EE530-742C-4B9E-8B4E-E314CDF4C9ED}"/>
              </a:ext>
            </a:extLst>
          </p:cNvPr>
          <p:cNvCxnSpPr>
            <a:cxnSpLocks/>
          </p:cNvCxnSpPr>
          <p:nvPr/>
        </p:nvCxnSpPr>
        <p:spPr>
          <a:xfrm flipH="1">
            <a:off x="9339103" y="3181756"/>
            <a:ext cx="1173104" cy="406748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5A7BD9EF-97CE-41AC-AB3B-3540F31428D8}"/>
              </a:ext>
            </a:extLst>
          </p:cNvPr>
          <p:cNvSpPr/>
          <p:nvPr/>
        </p:nvSpPr>
        <p:spPr>
          <a:xfrm>
            <a:off x="8903325" y="2950600"/>
            <a:ext cx="1445208" cy="1275807"/>
          </a:xfrm>
          <a:prstGeom prst="arc">
            <a:avLst>
              <a:gd name="adj1" fmla="val 2005087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6CCF4B-0194-4970-A31D-83117AC22882}"/>
                  </a:ext>
                </a:extLst>
              </p:cNvPr>
              <p:cNvSpPr txBox="1"/>
              <p:nvPr/>
            </p:nvSpPr>
            <p:spPr>
              <a:xfrm>
                <a:off x="10269707" y="3226996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6CCF4B-0194-4970-A31D-83117AC2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707" y="3226996"/>
                <a:ext cx="5019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D5AD133-0937-4B86-9AE7-176F66973380}"/>
              </a:ext>
            </a:extLst>
          </p:cNvPr>
          <p:cNvSpPr txBox="1"/>
          <p:nvPr/>
        </p:nvSpPr>
        <p:spPr>
          <a:xfrm>
            <a:off x="10529203" y="2957214"/>
            <a:ext cx="130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 direction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283CEF-FB69-48C2-8F65-EBD9D61E54ED}"/>
              </a:ext>
            </a:extLst>
          </p:cNvPr>
          <p:cNvSpPr txBox="1"/>
          <p:nvPr/>
        </p:nvSpPr>
        <p:spPr>
          <a:xfrm>
            <a:off x="8594504" y="341285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229952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F268-6790-472F-A5C9-F2D286B2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0B8C1-F63E-4B2E-8FE0-506427062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6481871" cy="43298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Antenna arrays</a:t>
            </a:r>
            <a:r>
              <a:rPr lang="en-US" dirty="0"/>
              <a:t>:  Structure with multiple antennas</a:t>
            </a:r>
          </a:p>
          <a:p>
            <a:pPr lvl="1"/>
            <a:r>
              <a:rPr lang="en-US" dirty="0"/>
              <a:t>At TX and/or RX</a:t>
            </a:r>
          </a:p>
          <a:p>
            <a:pPr lvl="1"/>
            <a:r>
              <a:rPr lang="en-US" dirty="0"/>
              <a:t>Key to 5G </a:t>
            </a:r>
            <a:r>
              <a:rPr lang="en-US" dirty="0" err="1"/>
              <a:t>mmWave</a:t>
            </a:r>
            <a:r>
              <a:rPr lang="en-US" dirty="0"/>
              <a:t> and massive MIMO</a:t>
            </a:r>
          </a:p>
          <a:p>
            <a:r>
              <a:rPr lang="en-US" dirty="0"/>
              <a:t>Two key benefits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Beamforming</a:t>
            </a:r>
            <a:r>
              <a:rPr lang="en-US" dirty="0"/>
              <a:t>:  This lecture</a:t>
            </a:r>
          </a:p>
          <a:p>
            <a:pPr lvl="1"/>
            <a:r>
              <a:rPr lang="en-US" dirty="0"/>
              <a:t>Concentrate power in particular directions</a:t>
            </a:r>
          </a:p>
          <a:p>
            <a:pPr lvl="1"/>
            <a:r>
              <a:rPr lang="en-US" dirty="0"/>
              <a:t>Increases SNR and may enable spatial diversity </a:t>
            </a:r>
          </a:p>
          <a:p>
            <a:pPr lvl="1"/>
            <a:r>
              <a:rPr lang="en-US" dirty="0"/>
              <a:t>Requires arrays at </a:t>
            </a:r>
            <a:r>
              <a:rPr lang="en-US" i="1" dirty="0"/>
              <a:t>either</a:t>
            </a:r>
            <a:r>
              <a:rPr lang="en-US" dirty="0"/>
              <a:t> TX or RX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Spatial multiplexing</a:t>
            </a:r>
            <a:r>
              <a:rPr lang="en-US" dirty="0"/>
              <a:t>:   Later</a:t>
            </a:r>
          </a:p>
          <a:p>
            <a:pPr lvl="1"/>
            <a:r>
              <a:rPr lang="en-US" dirty="0"/>
              <a:t>Enables transmission in multiple virtual paths</a:t>
            </a:r>
          </a:p>
          <a:p>
            <a:pPr lvl="1"/>
            <a:r>
              <a:rPr lang="en-US" dirty="0"/>
              <a:t>Increases degrees of freedom</a:t>
            </a:r>
          </a:p>
          <a:p>
            <a:pPr lvl="1"/>
            <a:r>
              <a:rPr lang="en-US" dirty="0"/>
              <a:t>Requires multiple antennas at </a:t>
            </a:r>
            <a:r>
              <a:rPr lang="en-US" i="1" dirty="0"/>
              <a:t>both</a:t>
            </a:r>
            <a:r>
              <a:rPr lang="en-US" dirty="0"/>
              <a:t> TX and RX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FDC23-6408-45FA-BC9A-FC55853B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12292" name="Picture 4" descr="Presented Today at IEEE Conference: Making 5G a Reality | IBM ...">
            <a:extLst>
              <a:ext uri="{FF2B5EF4-FFF2-40B4-BE49-F238E27FC236}">
                <a16:creationId xmlns:a16="http://schemas.microsoft.com/office/drawing/2014/main" id="{D3181506-9A6C-4B4A-9811-D6789FB08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8" t="10669" r="10743" b="-2811"/>
          <a:stretch/>
        </p:blipFill>
        <p:spPr bwMode="auto">
          <a:xfrm>
            <a:off x="7449274" y="1599024"/>
            <a:ext cx="1632858" cy="155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C43F8-905E-4F56-8968-43D6DBB55C2F}"/>
              </a:ext>
            </a:extLst>
          </p:cNvPr>
          <p:cNvSpPr txBox="1"/>
          <p:nvPr/>
        </p:nvSpPr>
        <p:spPr>
          <a:xfrm>
            <a:off x="9346796" y="1599024"/>
            <a:ext cx="2225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IBM 28 GHz array</a:t>
            </a:r>
          </a:p>
          <a:p>
            <a:r>
              <a:rPr lang="en-US" sz="1600" dirty="0"/>
              <a:t>32 element dual polarized array</a:t>
            </a:r>
            <a:br>
              <a:rPr lang="en-US" sz="1600" dirty="0"/>
            </a:br>
            <a:r>
              <a:rPr lang="en-US" sz="1600" dirty="0"/>
              <a:t>Sadhu et al, ISSCC 2017</a:t>
            </a:r>
          </a:p>
        </p:txBody>
      </p:sp>
      <p:pic>
        <p:nvPicPr>
          <p:cNvPr id="12294" name="Picture 6" descr="Aurora CMM.100.A 5-6GHz C-Band Massive MIMO Phased Array">
            <a:extLst>
              <a:ext uri="{FF2B5EF4-FFF2-40B4-BE49-F238E27FC236}">
                <a16:creationId xmlns:a16="http://schemas.microsoft.com/office/drawing/2014/main" id="{1AE31699-5933-4EF7-BC1C-D2532C8D6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74" y="3707762"/>
            <a:ext cx="1959826" cy="195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256727-7CA8-4283-B114-C2D52F9DDE4A}"/>
              </a:ext>
            </a:extLst>
          </p:cNvPr>
          <p:cNvSpPr txBox="1"/>
          <p:nvPr/>
        </p:nvSpPr>
        <p:spPr>
          <a:xfrm>
            <a:off x="9227950" y="3910480"/>
            <a:ext cx="2692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Aurora C-Band Massive MIMO array</a:t>
            </a:r>
          </a:p>
          <a:p>
            <a:r>
              <a:rPr lang="en-US" dirty="0"/>
              <a:t>64 elements, 5-6 GHz</a:t>
            </a:r>
          </a:p>
          <a:p>
            <a:r>
              <a:rPr lang="en-US" dirty="0">
                <a:hlinkClick r:id="rId4"/>
              </a:rPr>
              <a:t>https://www.taoglas.com/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52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Linear Array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650713"/>
                <a:ext cx="8986007" cy="4370109"/>
              </a:xfrm>
            </p:spPr>
            <p:txBody>
              <a:bodyPr/>
              <a:lstStyle/>
              <a:p>
                <a:r>
                  <a:rPr lang="en-US" dirty="0"/>
                  <a:t>Spatial signature (for azimuth angle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change from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US" dirty="0"/>
                  <a:t>.   (Array aligned on y-axis)</a:t>
                </a:r>
              </a:p>
              <a:p>
                <a:r>
                  <a:rPr lang="en-US" dirty="0"/>
                  <a:t>Optimal BF vector for </a:t>
                </a:r>
                <a:r>
                  <a:rPr lang="en-US" dirty="0" err="1"/>
                  <a:t>AoA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rad>
                      </m:den>
                    </m:f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(Note normalization)</a:t>
                </a:r>
              </a:p>
              <a:p>
                <a:r>
                  <a:rPr lang="en-US" dirty="0"/>
                  <a:t>Array factor: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𝐴𝐹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ra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fName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2)</m:t>
                                </m:r>
                              </m:den>
                            </m:f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</a:t>
                </a:r>
              </a:p>
              <a:p>
                <a:r>
                  <a:rPr lang="en-US" dirty="0"/>
                  <a:t>Antenna gain: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𝐴𝐹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</m:fName>
                          <m:e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2)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650713"/>
                <a:ext cx="8986007" cy="4370109"/>
              </a:xfrm>
              <a:blipFill>
                <a:blip r:embed="rId2"/>
                <a:stretch>
                  <a:fillRect l="-1628" t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90DD63-F911-44DB-88F8-26CC6CF776CB}"/>
              </a:ext>
            </a:extLst>
          </p:cNvPr>
          <p:cNvCxnSpPr>
            <a:cxnSpLocks/>
          </p:cNvCxnSpPr>
          <p:nvPr/>
        </p:nvCxnSpPr>
        <p:spPr>
          <a:xfrm>
            <a:off x="9394227" y="3204683"/>
            <a:ext cx="1795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5D77D0-98BC-427D-99C4-4B67823A892F}"/>
              </a:ext>
            </a:extLst>
          </p:cNvPr>
          <p:cNvCxnSpPr>
            <a:cxnSpLocks/>
          </p:cNvCxnSpPr>
          <p:nvPr/>
        </p:nvCxnSpPr>
        <p:spPr>
          <a:xfrm flipH="1">
            <a:off x="9394227" y="2209766"/>
            <a:ext cx="801508" cy="99223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C5796F06-B933-45BB-B9A0-01A9619820D7}"/>
              </a:ext>
            </a:extLst>
          </p:cNvPr>
          <p:cNvSpPr/>
          <p:nvPr/>
        </p:nvSpPr>
        <p:spPr>
          <a:xfrm>
            <a:off x="8773442" y="2692955"/>
            <a:ext cx="1241570" cy="1048615"/>
          </a:xfrm>
          <a:prstGeom prst="arc">
            <a:avLst>
              <a:gd name="adj1" fmla="val 1842817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4C4143-C412-48FE-8DB8-E0DD02B18DA5}"/>
                  </a:ext>
                </a:extLst>
              </p:cNvPr>
              <p:cNvSpPr txBox="1"/>
              <p:nvPr/>
            </p:nvSpPr>
            <p:spPr>
              <a:xfrm>
                <a:off x="9790104" y="2599555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4C4143-C412-48FE-8DB8-E0DD02B18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104" y="2599555"/>
                <a:ext cx="39959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9CF14CF-1527-4E28-8C2F-F4F57DE204EA}"/>
              </a:ext>
            </a:extLst>
          </p:cNvPr>
          <p:cNvSpPr txBox="1"/>
          <p:nvPr/>
        </p:nvSpPr>
        <p:spPr>
          <a:xfrm>
            <a:off x="9941700" y="1866968"/>
            <a:ext cx="81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F165DD-F456-4B93-A246-AEC62FDADD88}"/>
                  </a:ext>
                </a:extLst>
              </p:cNvPr>
              <p:cNvSpPr txBox="1"/>
              <p:nvPr/>
            </p:nvSpPr>
            <p:spPr>
              <a:xfrm>
                <a:off x="11134011" y="3003239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F165DD-F456-4B93-A246-AEC62FDAD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4011" y="3003239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96B1BF-EFE0-4EB5-B902-F7CDE1F8BEA9}"/>
              </a:ext>
            </a:extLst>
          </p:cNvPr>
          <p:cNvCxnSpPr>
            <a:cxnSpLocks/>
          </p:cNvCxnSpPr>
          <p:nvPr/>
        </p:nvCxnSpPr>
        <p:spPr>
          <a:xfrm flipV="1">
            <a:off x="9394227" y="1650714"/>
            <a:ext cx="0" cy="293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CC8D2-E38E-4077-80C4-A7FD563F939A}"/>
                  </a:ext>
                </a:extLst>
              </p:cNvPr>
              <p:cNvSpPr txBox="1"/>
              <p:nvPr/>
            </p:nvSpPr>
            <p:spPr>
              <a:xfrm>
                <a:off x="9210234" y="1319313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CC8D2-E38E-4077-80C4-A7FD563F9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234" y="1319313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D492866-4D25-4A93-9DE8-50E8A1799A1B}"/>
              </a:ext>
            </a:extLst>
          </p:cNvPr>
          <p:cNvSpPr/>
          <p:nvPr/>
        </p:nvSpPr>
        <p:spPr>
          <a:xfrm>
            <a:off x="9375663" y="2534849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5CDC42-C365-415C-9075-E40838A484C3}"/>
              </a:ext>
            </a:extLst>
          </p:cNvPr>
          <p:cNvSpPr/>
          <p:nvPr/>
        </p:nvSpPr>
        <p:spPr>
          <a:xfrm>
            <a:off x="9377231" y="2253619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9E3A37-E060-4914-8CDB-6FC81735A091}"/>
              </a:ext>
            </a:extLst>
          </p:cNvPr>
          <p:cNvSpPr/>
          <p:nvPr/>
        </p:nvSpPr>
        <p:spPr>
          <a:xfrm>
            <a:off x="9374461" y="2784221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2AA60D-4357-4218-BD85-EA64F9ED899B}"/>
              </a:ext>
            </a:extLst>
          </p:cNvPr>
          <p:cNvSpPr/>
          <p:nvPr/>
        </p:nvSpPr>
        <p:spPr>
          <a:xfrm>
            <a:off x="9376029" y="3021464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B70D27-626B-46E2-A002-CE58C9380E9C}"/>
              </a:ext>
            </a:extLst>
          </p:cNvPr>
          <p:cNvSpPr/>
          <p:nvPr/>
        </p:nvSpPr>
        <p:spPr>
          <a:xfrm>
            <a:off x="9374095" y="3564113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3C52C-88D2-46BB-80F8-86C9F476F4E6}"/>
              </a:ext>
            </a:extLst>
          </p:cNvPr>
          <p:cNvSpPr/>
          <p:nvPr/>
        </p:nvSpPr>
        <p:spPr>
          <a:xfrm>
            <a:off x="9375663" y="3282883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DE00F8-8364-4D17-8F6C-D7F13D73972B}"/>
              </a:ext>
            </a:extLst>
          </p:cNvPr>
          <p:cNvSpPr/>
          <p:nvPr/>
        </p:nvSpPr>
        <p:spPr>
          <a:xfrm>
            <a:off x="9372893" y="3813485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4E3296-EF99-457E-94D2-11A0753940AF}"/>
              </a:ext>
            </a:extLst>
          </p:cNvPr>
          <p:cNvSpPr/>
          <p:nvPr/>
        </p:nvSpPr>
        <p:spPr>
          <a:xfrm>
            <a:off x="9374461" y="4050728"/>
            <a:ext cx="77819" cy="8317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970B13-3ECD-444D-B04D-A9C5F677E787}"/>
              </a:ext>
            </a:extLst>
          </p:cNvPr>
          <p:cNvCxnSpPr>
            <a:cxnSpLocks/>
          </p:cNvCxnSpPr>
          <p:nvPr/>
        </p:nvCxnSpPr>
        <p:spPr>
          <a:xfrm flipH="1">
            <a:off x="9372894" y="2795257"/>
            <a:ext cx="1173104" cy="406748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5B31F067-F56C-4E87-86AC-09652F121E0D}"/>
              </a:ext>
            </a:extLst>
          </p:cNvPr>
          <p:cNvSpPr/>
          <p:nvPr/>
        </p:nvSpPr>
        <p:spPr>
          <a:xfrm>
            <a:off x="8937116" y="2564101"/>
            <a:ext cx="1445208" cy="1275807"/>
          </a:xfrm>
          <a:prstGeom prst="arc">
            <a:avLst>
              <a:gd name="adj1" fmla="val 2005087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25F584-935A-41F1-BBC9-AEC1B3DB04DF}"/>
                  </a:ext>
                </a:extLst>
              </p:cNvPr>
              <p:cNvSpPr txBox="1"/>
              <p:nvPr/>
            </p:nvSpPr>
            <p:spPr>
              <a:xfrm>
                <a:off x="10303498" y="2840497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25F584-935A-41F1-BBC9-AEC1B3DB0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498" y="2840497"/>
                <a:ext cx="50199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2FC577D-13EF-477B-B20E-BE13B909A9BF}"/>
              </a:ext>
            </a:extLst>
          </p:cNvPr>
          <p:cNvSpPr txBox="1"/>
          <p:nvPr/>
        </p:nvSpPr>
        <p:spPr>
          <a:xfrm>
            <a:off x="10562994" y="2570715"/>
            <a:ext cx="130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 direction</a:t>
            </a:r>
          </a:p>
        </p:txBody>
      </p:sp>
    </p:spTree>
    <p:extLst>
      <p:ext uri="{BB962C8B-B14F-4D97-AF65-F5344CB8AC3E}">
        <p14:creationId xmlns:p14="http://schemas.microsoft.com/office/powerpoint/2010/main" val="1870161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Antenna Gain for ULA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33368" y="2160573"/>
                <a:ext cx="3308809" cy="1497028"/>
              </a:xfrm>
            </p:spPr>
            <p:txBody>
              <a:bodyPr/>
              <a:lstStyle/>
              <a:p>
                <a:r>
                  <a:rPr lang="en-US" dirty="0"/>
                  <a:t>Maximum gain of   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 err="1"/>
                  <a:t>Endfire</a:t>
                </a:r>
                <a:r>
                  <a:rPr lang="en-US" dirty="0"/>
                  <a:t> vs. broadside</a:t>
                </a:r>
              </a:p>
              <a:p>
                <a:pPr lvl="1"/>
                <a:r>
                  <a:rPr lang="en-US" dirty="0" err="1"/>
                  <a:t>Beamwidth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 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33368" y="2160573"/>
                <a:ext cx="3308809" cy="1497028"/>
              </a:xfrm>
              <a:blipFill>
                <a:blip r:embed="rId2"/>
                <a:stretch>
                  <a:fillRect l="-4420" t="-4065" b="-39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5590" y="1559028"/>
                <a:ext cx="2251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90" y="1559028"/>
                <a:ext cx="2251386" cy="369332"/>
              </a:xfrm>
              <a:prstGeom prst="rect">
                <a:avLst/>
              </a:prstGeom>
              <a:blipFill>
                <a:blip r:embed="rId3"/>
                <a:stretch>
                  <a:fillRect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EF0EB4-E62F-4B45-B732-62BC69D81DEF}"/>
                  </a:ext>
                </a:extLst>
              </p:cNvPr>
              <p:cNvSpPr txBox="1"/>
              <p:nvPr/>
            </p:nvSpPr>
            <p:spPr>
              <a:xfrm>
                <a:off x="1758478" y="1755191"/>
                <a:ext cx="1947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0" dirty="0" err="1"/>
                  <a:t>Broadside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EF0EB4-E62F-4B45-B732-62BC69D81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478" y="1755191"/>
                <a:ext cx="1947264" cy="369332"/>
              </a:xfrm>
              <a:prstGeom prst="rect">
                <a:avLst/>
              </a:prstGeom>
              <a:blipFill>
                <a:blip r:embed="rId4"/>
                <a:stretch>
                  <a:fillRect l="-250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F462ACC-2BE0-4985-B713-382D76F27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71" y="2255047"/>
            <a:ext cx="6215097" cy="3114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D9D11C-04D7-41BF-844F-3FEA48F96D03}"/>
                  </a:ext>
                </a:extLst>
              </p:cNvPr>
              <p:cNvSpPr txBox="1"/>
              <p:nvPr/>
            </p:nvSpPr>
            <p:spPr>
              <a:xfrm>
                <a:off x="4944889" y="1740148"/>
                <a:ext cx="1811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Endfire</a:t>
                </a:r>
                <a:r>
                  <a:rPr lang="es-E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D9D11C-04D7-41BF-844F-3FEA48F9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89" y="1740148"/>
                <a:ext cx="1811714" cy="369332"/>
              </a:xfrm>
              <a:prstGeom prst="rect">
                <a:avLst/>
              </a:prstGeom>
              <a:blipFill>
                <a:blip r:embed="rId6"/>
                <a:stretch>
                  <a:fillRect l="-26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 descr="Antenna Theory - End-fire Array - Tutorialspoint">
            <a:extLst>
              <a:ext uri="{FF2B5EF4-FFF2-40B4-BE49-F238E27FC236}">
                <a16:creationId xmlns:a16="http://schemas.microsoft.com/office/drawing/2014/main" id="{6CD731FF-800B-41BB-AEA7-D8996608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72" y="3665524"/>
            <a:ext cx="3429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3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DB42-BD40-42BF-9F8F-EB93FE2D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Array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D33B-5BCE-4260-8368-4508439B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SteeringVector</a:t>
            </a:r>
            <a:r>
              <a:rPr lang="en-US" dirty="0"/>
              <a:t> object</a:t>
            </a:r>
          </a:p>
          <a:p>
            <a:r>
              <a:rPr lang="en-US" dirty="0"/>
              <a:t>Get steering vectors</a:t>
            </a:r>
          </a:p>
          <a:p>
            <a:r>
              <a:rPr lang="en-US" dirty="0"/>
              <a:t>Compute inner products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A461C-FCC3-4D9B-BFDE-C03C9C96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571C5-C02D-4C34-8B4D-8C6398C4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27" y="2808667"/>
            <a:ext cx="3629025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522E7-AA7B-4D33-8B6B-3598F48B2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29"/>
          <a:stretch/>
        </p:blipFill>
        <p:spPr>
          <a:xfrm>
            <a:off x="6456329" y="1517318"/>
            <a:ext cx="4303055" cy="425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D7DDD-132D-49AF-827B-74AED5F93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47" r="12796"/>
          <a:stretch/>
        </p:blipFill>
        <p:spPr>
          <a:xfrm>
            <a:off x="6456330" y="5872410"/>
            <a:ext cx="3920490" cy="219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24412-6B3A-4510-91DD-B30CF818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39" y="3999891"/>
            <a:ext cx="4173599" cy="20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48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81100" y="1565910"/>
            <a:ext cx="7772400" cy="13487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Useful to visualize in polar plot</a:t>
            </a:r>
          </a:p>
          <a:p>
            <a:r>
              <a:rPr lang="en-US" dirty="0"/>
              <a:t>Note key features:	</a:t>
            </a:r>
          </a:p>
          <a:p>
            <a:pPr lvl="1"/>
            <a:r>
              <a:rPr lang="en-US" dirty="0"/>
              <a:t>Direction of maximum gain</a:t>
            </a:r>
          </a:p>
          <a:p>
            <a:pPr lvl="1"/>
            <a:r>
              <a:rPr lang="en-US" dirty="0"/>
              <a:t>Sidelobes</a:t>
            </a:r>
          </a:p>
          <a:p>
            <a:pPr lvl="1"/>
            <a:r>
              <a:rPr lang="en-US" dirty="0"/>
              <a:t>Pattern repeated on reverse side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FA2A5-2121-4E90-8559-FB406C48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3027079"/>
            <a:ext cx="7067550" cy="2755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B5D13-E16E-499D-8AEF-0FA23A6A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58" y="1562585"/>
            <a:ext cx="44862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1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Statistics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61110" y="4773193"/>
                <a:ext cx="7772400" cy="1219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From Jacobs University slides</a:t>
                </a:r>
              </a:p>
              <a:p>
                <a:r>
                  <a:rPr lang="en-US" dirty="0"/>
                  <a:t>Values in () for: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61110" y="4773193"/>
                <a:ext cx="7772400" cy="1219200"/>
              </a:xfrm>
              <a:blipFill>
                <a:blip r:embed="rId2"/>
                <a:stretch>
                  <a:fillRect l="-1882" t="-5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11" y="1481700"/>
            <a:ext cx="6212701" cy="331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872906"/>
            <a:ext cx="204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null </a:t>
            </a:r>
            <a:r>
              <a:rPr lang="en-US" dirty="0" err="1"/>
              <a:t>beamwidth</a:t>
            </a:r>
            <a:br>
              <a:rPr lang="en-US" dirty="0"/>
            </a:br>
            <a:r>
              <a:rPr lang="en-US" dirty="0"/>
              <a:t>(zero to zero)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3844" y="2556744"/>
            <a:ext cx="233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Half power </a:t>
            </a:r>
            <a:r>
              <a:rPr lang="en-US" dirty="0" err="1"/>
              <a:t>beamwidth</a:t>
            </a:r>
            <a:br>
              <a:rPr lang="en-US" dirty="0"/>
            </a:br>
            <a:r>
              <a:rPr lang="en-US" dirty="0"/>
              <a:t>(-3dB to -3dB)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3845" y="3238845"/>
            <a:ext cx="19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</a:t>
            </a:r>
            <a:r>
              <a:rPr lang="en-US" dirty="0" err="1"/>
              <a:t>sidelobe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20610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Grating Lobes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81100" y="1524000"/>
                <a:ext cx="4328160" cy="3810000"/>
              </a:xfrm>
            </p:spPr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Obtain multiple peaks</a:t>
                </a:r>
              </a:p>
              <a:p>
                <a:r>
                  <a:rPr lang="en-US" dirty="0"/>
                  <a:t>Does not direct gain in one direction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81100" y="1524000"/>
                <a:ext cx="4328160" cy="3810000"/>
              </a:xfrm>
              <a:blipFill>
                <a:blip r:embed="rId2"/>
                <a:stretch>
                  <a:fillRect l="-3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EFE06A7-90B2-4C9E-906F-BAC5A65E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98" y="806710"/>
            <a:ext cx="5142702" cy="5193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01C14-EFF3-4D8A-A270-C138C23F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58" y="3308984"/>
            <a:ext cx="4367402" cy="23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0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D0E2-9E26-4F1D-BA60-0BEDE00E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Patterns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3E52-A8B4-4A9F-AFA1-28BB5D96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7905318" cy="4329817"/>
          </a:xfrm>
        </p:spPr>
        <p:txBody>
          <a:bodyPr/>
          <a:lstStyle/>
          <a:p>
            <a:r>
              <a:rPr lang="en-US" dirty="0"/>
              <a:t>MATLAB has excellent routines for 3D patterns</a:t>
            </a:r>
          </a:p>
          <a:p>
            <a:r>
              <a:rPr lang="en-US" dirty="0"/>
              <a:t>Note that this plots directivity not array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E366-606B-412D-B9B3-310C75D9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2CEB-C053-4B83-9C0D-88C809C9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08" y="2569925"/>
            <a:ext cx="3101128" cy="2949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0D004-E0F8-4588-AF68-D2E4FE2C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80" y="2592944"/>
            <a:ext cx="3517840" cy="290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902C1-7819-4ACB-8A45-84FB26651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01" b="34862"/>
          <a:stretch/>
        </p:blipFill>
        <p:spPr>
          <a:xfrm>
            <a:off x="1097280" y="2761114"/>
            <a:ext cx="3746939" cy="943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2A03C-0C8E-4047-B0BB-D649DEF397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283" r="7899"/>
          <a:stretch/>
        </p:blipFill>
        <p:spPr>
          <a:xfrm>
            <a:off x="4630580" y="5536535"/>
            <a:ext cx="3517841" cy="444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1AB9AF-D0F8-4AD1-A0DB-8A4B99039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208" y="5558868"/>
            <a:ext cx="36385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2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Antenna Arrays and the Spatial Signature</a:t>
            </a:r>
          </a:p>
          <a:p>
            <a:r>
              <a:rPr lang="en-US" dirty="0"/>
              <a:t>Receive Beamforming and SNR Gain with a Single Path</a:t>
            </a:r>
          </a:p>
          <a:p>
            <a:r>
              <a:rPr lang="en-US" dirty="0"/>
              <a:t>Array Factor</a:t>
            </a:r>
          </a:p>
          <a:p>
            <a:r>
              <a:rPr lang="en-US" dirty="0"/>
              <a:t>Transmit Beamforming with a Single Path</a:t>
            </a:r>
          </a:p>
          <a:p>
            <a:r>
              <a:rPr lang="en-US" dirty="0"/>
              <a:t>Multipath and MIMO Channels</a:t>
            </a:r>
          </a:p>
          <a:p>
            <a:r>
              <a:rPr lang="en-US" dirty="0"/>
              <a:t>Linear Algebra and SVD Review</a:t>
            </a:r>
          </a:p>
          <a:p>
            <a:r>
              <a:rPr lang="en-US" dirty="0"/>
              <a:t>Beamforming Gains in Multipath Channels</a:t>
            </a:r>
          </a:p>
          <a:p>
            <a:r>
              <a:rPr lang="en-US" dirty="0"/>
              <a:t>Adding Element Gains and Normalizing Spatial Signatures for Mutual Coupling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99373" y="2825414"/>
            <a:ext cx="789116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74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TX antennas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MISO channel</a:t>
                </a:r>
              </a:p>
              <a:p>
                <a:pPr lvl="1"/>
                <a:r>
                  <a:rPr lang="en-US" dirty="0"/>
                  <a:t>Multiple input single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TX antennas, 1 RX antennas</a:t>
                </a:r>
              </a:p>
              <a:p>
                <a:pPr lvl="1"/>
                <a:r>
                  <a:rPr lang="en-US" dirty="0"/>
                  <a:t>Transmit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Scalar RX: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 of the theory is identical to the SIMO channel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65" y="1771990"/>
            <a:ext cx="30194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2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B568-E999-4A62-B6C4-4E75EC21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Path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FDBA5-4691-493F-807A-DE0276FBF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873200" cy="4329817"/>
              </a:xfrm>
            </p:spPr>
            <p:txBody>
              <a:bodyPr/>
              <a:lstStyle/>
              <a:p>
                <a:r>
                  <a:rPr lang="en-US" dirty="0"/>
                  <a:t>First consider single path channel</a:t>
                </a:r>
              </a:p>
              <a:p>
                <a:r>
                  <a:rPr lang="en-US" dirty="0"/>
                  <a:t>Similar to the SIMO case, RX signal is: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path gain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Ω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angle of departure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= path delay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TX spatial signature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complex TX element gain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TX and RX spatial signatures are identical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FDBA5-4691-493F-807A-DE0276FBF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873200" cy="4329817"/>
              </a:xfrm>
              <a:blipFill>
                <a:blip r:embed="rId2"/>
                <a:stretch>
                  <a:fillRect l="-24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F5431-747E-4646-9681-9C8B0672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8527DB-4BF9-41D7-8F64-5CA6D9A2B380}"/>
              </a:ext>
            </a:extLst>
          </p:cNvPr>
          <p:cNvCxnSpPr>
            <a:cxnSpLocks/>
          </p:cNvCxnSpPr>
          <p:nvPr/>
        </p:nvCxnSpPr>
        <p:spPr>
          <a:xfrm>
            <a:off x="7336732" y="3617452"/>
            <a:ext cx="1806778" cy="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546A1D3F-CB68-460B-AC2B-85AD7C3B2D94}"/>
              </a:ext>
            </a:extLst>
          </p:cNvPr>
          <p:cNvSpPr/>
          <p:nvPr/>
        </p:nvSpPr>
        <p:spPr>
          <a:xfrm>
            <a:off x="7321523" y="3087148"/>
            <a:ext cx="1241570" cy="1048615"/>
          </a:xfrm>
          <a:prstGeom prst="arc">
            <a:avLst>
              <a:gd name="adj1" fmla="val 18428174"/>
              <a:gd name="adj2" fmla="val 13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6641D-63A7-447B-8510-3DDB6ACDE6F6}"/>
              </a:ext>
            </a:extLst>
          </p:cNvPr>
          <p:cNvCxnSpPr>
            <a:cxnSpLocks/>
          </p:cNvCxnSpPr>
          <p:nvPr/>
        </p:nvCxnSpPr>
        <p:spPr>
          <a:xfrm flipH="1">
            <a:off x="7792197" y="2714133"/>
            <a:ext cx="902150" cy="913173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740E61-14DD-4549-865E-9D4EB3C53696}"/>
                  </a:ext>
                </a:extLst>
              </p:cNvPr>
              <p:cNvSpPr txBox="1"/>
              <p:nvPr/>
            </p:nvSpPr>
            <p:spPr>
              <a:xfrm>
                <a:off x="8409811" y="3027962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740E61-14DD-4549-865E-9D4EB3C53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811" y="3027962"/>
                <a:ext cx="394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B9F68E0-AC93-4454-9532-B00103D2C745}"/>
              </a:ext>
            </a:extLst>
          </p:cNvPr>
          <p:cNvSpPr txBox="1"/>
          <p:nvPr/>
        </p:nvSpPr>
        <p:spPr>
          <a:xfrm>
            <a:off x="7293452" y="4053315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array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7A43F5-65BC-4CCA-BF07-4899D336ECC2}"/>
              </a:ext>
            </a:extLst>
          </p:cNvPr>
          <p:cNvGrpSpPr/>
          <p:nvPr/>
        </p:nvGrpSpPr>
        <p:grpSpPr>
          <a:xfrm>
            <a:off x="7670332" y="3385130"/>
            <a:ext cx="81223" cy="510445"/>
            <a:chOff x="6835335" y="2831842"/>
            <a:chExt cx="81223" cy="51044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FAC5F9-6270-488D-A0DB-80DD216A7B72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5AC567-112E-41F8-B824-EC95912AC135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500355C-5D4A-41FD-9824-F7F449A9AFA0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F62F1F-9D32-4D7F-9DDD-F02037DCB704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BDD493-774C-4BF7-9ACA-E675DA468060}"/>
              </a:ext>
            </a:extLst>
          </p:cNvPr>
          <p:cNvCxnSpPr>
            <a:cxnSpLocks/>
          </p:cNvCxnSpPr>
          <p:nvPr/>
        </p:nvCxnSpPr>
        <p:spPr>
          <a:xfrm flipH="1" flipV="1">
            <a:off x="8694347" y="2699254"/>
            <a:ext cx="1833220" cy="972172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A8B0EAF-97C7-4B09-973D-17518126A8DB}"/>
              </a:ext>
            </a:extLst>
          </p:cNvPr>
          <p:cNvSpPr/>
          <p:nvPr/>
        </p:nvSpPr>
        <p:spPr>
          <a:xfrm rot="21300256">
            <a:off x="8211954" y="2438282"/>
            <a:ext cx="1154558" cy="21961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10ABA6-88C5-4ECA-A9D2-6E247AB87C77}"/>
              </a:ext>
            </a:extLst>
          </p:cNvPr>
          <p:cNvSpPr txBox="1"/>
          <p:nvPr/>
        </p:nvSpPr>
        <p:spPr>
          <a:xfrm>
            <a:off x="10033288" y="3945812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 with single</a:t>
            </a:r>
            <a:br>
              <a:rPr lang="en-US" dirty="0"/>
            </a:br>
            <a:r>
              <a:rPr lang="en-US" dirty="0"/>
              <a:t>antenna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3C4FCFD-9EBD-4864-80EC-511E03A369D9}"/>
              </a:ext>
            </a:extLst>
          </p:cNvPr>
          <p:cNvSpPr/>
          <p:nvPr/>
        </p:nvSpPr>
        <p:spPr>
          <a:xfrm>
            <a:off x="10543984" y="3575592"/>
            <a:ext cx="114837" cy="151165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8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Receive Antennas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6404" y="1560352"/>
                <a:ext cx="8841996" cy="4459448"/>
              </a:xfrm>
            </p:spPr>
            <p:txBody>
              <a:bodyPr/>
              <a:lstStyle/>
              <a:p>
                <a:r>
                  <a:rPr lang="en-US" dirty="0"/>
                  <a:t>Single Input Multiple Output</a:t>
                </a:r>
              </a:p>
              <a:p>
                <a:pPr lvl="1"/>
                <a:r>
                  <a:rPr lang="en-US" dirty="0"/>
                  <a:t>One TX antenna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RX antennas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Transmit a scalar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Receive a vector of signals: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channel from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Want channel in complex baseband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6404" y="1560352"/>
                <a:ext cx="8841996" cy="4459448"/>
              </a:xfrm>
              <a:blipFill>
                <a:blip r:embed="rId2"/>
                <a:stretch>
                  <a:fillRect l="-1655" t="-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403" y="2271776"/>
            <a:ext cx="36195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04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B568-E999-4A62-B6C4-4E75EC21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TX Beamforming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FDBA5-4691-493F-807A-DE0276FBF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392631" cy="4329817"/>
              </a:xfrm>
            </p:spPr>
            <p:txBody>
              <a:bodyPr/>
              <a:lstStyle/>
              <a:p>
                <a:r>
                  <a:rPr lang="en-US" dirty="0"/>
                  <a:t>RX signal 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TX beamforming</a:t>
                </a:r>
              </a:p>
              <a:p>
                <a:pPr lvl="1"/>
                <a:r>
                  <a:rPr lang="en-US" dirty="0"/>
                  <a:t>Input scalar information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 vector signal to antennas: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Signal to antenna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complex weight applied to signal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called the TX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beamforming vector</a:t>
                </a:r>
              </a:p>
              <a:p>
                <a:pPr lvl="1"/>
                <a:r>
                  <a:rPr lang="en-US" dirty="0"/>
                  <a:t>Also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pre-coding</a:t>
                </a: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FDBA5-4691-493F-807A-DE0276FBF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392631" cy="4329817"/>
              </a:xfrm>
              <a:blipFill>
                <a:blip r:embed="rId2"/>
                <a:stretch>
                  <a:fillRect l="-271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F5431-747E-4646-9681-9C8B0672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8527DB-4BF9-41D7-8F64-5CA6D9A2B380}"/>
              </a:ext>
            </a:extLst>
          </p:cNvPr>
          <p:cNvCxnSpPr>
            <a:cxnSpLocks/>
          </p:cNvCxnSpPr>
          <p:nvPr/>
        </p:nvCxnSpPr>
        <p:spPr>
          <a:xfrm>
            <a:off x="9253202" y="3325897"/>
            <a:ext cx="1351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546A1D3F-CB68-460B-AC2B-85AD7C3B2D94}"/>
              </a:ext>
            </a:extLst>
          </p:cNvPr>
          <p:cNvSpPr/>
          <p:nvPr/>
        </p:nvSpPr>
        <p:spPr>
          <a:xfrm>
            <a:off x="8782528" y="2789968"/>
            <a:ext cx="1241570" cy="1048615"/>
          </a:xfrm>
          <a:prstGeom prst="arc">
            <a:avLst>
              <a:gd name="adj1" fmla="val 19310190"/>
              <a:gd name="adj2" fmla="val 13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6641D-63A7-447B-8510-3DDB6ACDE6F6}"/>
              </a:ext>
            </a:extLst>
          </p:cNvPr>
          <p:cNvCxnSpPr>
            <a:cxnSpLocks/>
          </p:cNvCxnSpPr>
          <p:nvPr/>
        </p:nvCxnSpPr>
        <p:spPr>
          <a:xfrm flipH="1">
            <a:off x="9253202" y="2303789"/>
            <a:ext cx="1759949" cy="1026337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740E61-14DD-4549-865E-9D4EB3C53696}"/>
                  </a:ext>
                </a:extLst>
              </p:cNvPr>
              <p:cNvSpPr txBox="1"/>
              <p:nvPr/>
            </p:nvSpPr>
            <p:spPr>
              <a:xfrm>
                <a:off x="9979673" y="2902591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740E61-14DD-4549-865E-9D4EB3C53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73" y="2902591"/>
                <a:ext cx="394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B9F68E0-AC93-4454-9532-B00103D2C745}"/>
              </a:ext>
            </a:extLst>
          </p:cNvPr>
          <p:cNvSpPr txBox="1"/>
          <p:nvPr/>
        </p:nvSpPr>
        <p:spPr>
          <a:xfrm>
            <a:off x="8658240" y="2567419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array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7A43F5-65BC-4CCA-BF07-4899D336ECC2}"/>
              </a:ext>
            </a:extLst>
          </p:cNvPr>
          <p:cNvGrpSpPr/>
          <p:nvPr/>
        </p:nvGrpSpPr>
        <p:grpSpPr>
          <a:xfrm>
            <a:off x="9111874" y="3123829"/>
            <a:ext cx="81223" cy="510445"/>
            <a:chOff x="6835335" y="2831842"/>
            <a:chExt cx="81223" cy="51044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FAC5F9-6270-488D-A0DB-80DD216A7B72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5AC567-112E-41F8-B824-EC95912AC135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500355C-5D4A-41FD-9824-F7F449A9AFA0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F62F1F-9D32-4D7F-9DDD-F02037DCB704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F10ABA6-88C5-4ECA-A9D2-6E247AB87C77}"/>
              </a:ext>
            </a:extLst>
          </p:cNvPr>
          <p:cNvSpPr txBox="1"/>
          <p:nvPr/>
        </p:nvSpPr>
        <p:spPr>
          <a:xfrm>
            <a:off x="10977233" y="173200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3C4FCFD-9EBD-4864-80EC-511E03A369D9}"/>
              </a:ext>
            </a:extLst>
          </p:cNvPr>
          <p:cNvSpPr/>
          <p:nvPr/>
        </p:nvSpPr>
        <p:spPr>
          <a:xfrm>
            <a:off x="11134778" y="2158017"/>
            <a:ext cx="114837" cy="151165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816B3C-C257-4BDF-8B59-7B8085893DED}"/>
              </a:ext>
            </a:extLst>
          </p:cNvPr>
          <p:cNvSpPr/>
          <p:nvPr/>
        </p:nvSpPr>
        <p:spPr>
          <a:xfrm>
            <a:off x="7400327" y="3003441"/>
            <a:ext cx="659804" cy="610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A871A9-C8BB-4986-873D-5E7325D5765A}"/>
                  </a:ext>
                </a:extLst>
              </p:cNvPr>
              <p:cNvSpPr txBox="1"/>
              <p:nvPr/>
            </p:nvSpPr>
            <p:spPr>
              <a:xfrm>
                <a:off x="8073576" y="3414949"/>
                <a:ext cx="10382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signals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A871A9-C8BB-4986-873D-5E7325D57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576" y="3414949"/>
                <a:ext cx="1038298" cy="646331"/>
              </a:xfrm>
              <a:prstGeom prst="rect">
                <a:avLst/>
              </a:prstGeom>
              <a:blipFill>
                <a:blip r:embed="rId4"/>
                <a:stretch>
                  <a:fillRect r="-526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4CB6-7F17-4208-AB4B-67F97CEAD568}"/>
                  </a:ext>
                </a:extLst>
              </p:cNvPr>
              <p:cNvSpPr txBox="1"/>
              <p:nvPr/>
            </p:nvSpPr>
            <p:spPr>
              <a:xfrm>
                <a:off x="6679798" y="3429000"/>
                <a:ext cx="7405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Scalar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4CB6-7F17-4208-AB4B-67F97CEA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98" y="3429000"/>
                <a:ext cx="740587" cy="646331"/>
              </a:xfrm>
              <a:prstGeom prst="rect">
                <a:avLst/>
              </a:prstGeom>
              <a:blipFill>
                <a:blip r:embed="rId5"/>
                <a:stretch>
                  <a:fillRect l="-7438" r="-6612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456254-30BF-45C6-B2DA-F78CD92C41E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79798" y="3308566"/>
            <a:ext cx="720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A1325-15EE-4588-A854-2EDB7E494735}"/>
              </a:ext>
            </a:extLst>
          </p:cNvPr>
          <p:cNvCxnSpPr>
            <a:cxnSpLocks/>
            <a:stCxn id="8" idx="3"/>
            <a:endCxn id="30" idx="2"/>
          </p:cNvCxnSpPr>
          <p:nvPr/>
        </p:nvCxnSpPr>
        <p:spPr>
          <a:xfrm>
            <a:off x="8060131" y="3308566"/>
            <a:ext cx="105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608176-B814-464F-8DBB-78B3B98D340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730229" y="2373280"/>
            <a:ext cx="0" cy="630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7D712C-15E8-4E51-93E2-AA7EF67464AD}"/>
                  </a:ext>
                </a:extLst>
              </p:cNvPr>
              <p:cNvSpPr txBox="1"/>
              <p:nvPr/>
            </p:nvSpPr>
            <p:spPr>
              <a:xfrm>
                <a:off x="7072362" y="1763030"/>
                <a:ext cx="13455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TX BF vector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7D712C-15E8-4E51-93E2-AA7EF6746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362" y="1763030"/>
                <a:ext cx="1345561" cy="646331"/>
              </a:xfrm>
              <a:prstGeom prst="rect">
                <a:avLst/>
              </a:prstGeom>
              <a:blipFill>
                <a:blip r:embed="rId6"/>
                <a:stretch>
                  <a:fillRect l="-3620" r="-36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720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B568-E999-4A62-B6C4-4E75EC21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with TX Beamforming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FDBA5-4691-493F-807A-DE0276FBF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05899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RX signal 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Drop dependence on time to simplify notation</a:t>
                </a:r>
              </a:p>
              <a:p>
                <a:r>
                  <a:rPr lang="en-US" dirty="0"/>
                  <a:t>With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SISO channel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Total transmitted energy across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TX chains is: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To keep constant total energy: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Assumes no mutual coupling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SNR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SNR for a single antenna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FDBA5-4691-493F-807A-DE0276FBF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05899" cy="4329817"/>
              </a:xfrm>
              <a:blipFill>
                <a:blip r:embed="rId2"/>
                <a:stretch>
                  <a:fillRect l="-221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F5431-747E-4646-9681-9C8B0672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8527DB-4BF9-41D7-8F64-5CA6D9A2B380}"/>
              </a:ext>
            </a:extLst>
          </p:cNvPr>
          <p:cNvCxnSpPr>
            <a:cxnSpLocks/>
          </p:cNvCxnSpPr>
          <p:nvPr/>
        </p:nvCxnSpPr>
        <p:spPr>
          <a:xfrm>
            <a:off x="9271015" y="4287798"/>
            <a:ext cx="1351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546A1D3F-CB68-460B-AC2B-85AD7C3B2D94}"/>
              </a:ext>
            </a:extLst>
          </p:cNvPr>
          <p:cNvSpPr/>
          <p:nvPr/>
        </p:nvSpPr>
        <p:spPr>
          <a:xfrm>
            <a:off x="8800341" y="3751869"/>
            <a:ext cx="1241570" cy="1048615"/>
          </a:xfrm>
          <a:prstGeom prst="arc">
            <a:avLst>
              <a:gd name="adj1" fmla="val 19310190"/>
              <a:gd name="adj2" fmla="val 13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6641D-63A7-447B-8510-3DDB6ACDE6F6}"/>
              </a:ext>
            </a:extLst>
          </p:cNvPr>
          <p:cNvCxnSpPr>
            <a:cxnSpLocks/>
          </p:cNvCxnSpPr>
          <p:nvPr/>
        </p:nvCxnSpPr>
        <p:spPr>
          <a:xfrm flipH="1">
            <a:off x="9271015" y="3265690"/>
            <a:ext cx="1759949" cy="1026337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740E61-14DD-4549-865E-9D4EB3C53696}"/>
                  </a:ext>
                </a:extLst>
              </p:cNvPr>
              <p:cNvSpPr txBox="1"/>
              <p:nvPr/>
            </p:nvSpPr>
            <p:spPr>
              <a:xfrm>
                <a:off x="9997486" y="3864492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740E61-14DD-4549-865E-9D4EB3C53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486" y="3864492"/>
                <a:ext cx="394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B9F68E0-AC93-4454-9532-B00103D2C745}"/>
              </a:ext>
            </a:extLst>
          </p:cNvPr>
          <p:cNvSpPr txBox="1"/>
          <p:nvPr/>
        </p:nvSpPr>
        <p:spPr>
          <a:xfrm>
            <a:off x="8676053" y="3529320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array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7A43F5-65BC-4CCA-BF07-4899D336ECC2}"/>
              </a:ext>
            </a:extLst>
          </p:cNvPr>
          <p:cNvGrpSpPr/>
          <p:nvPr/>
        </p:nvGrpSpPr>
        <p:grpSpPr>
          <a:xfrm>
            <a:off x="9129687" y="4085730"/>
            <a:ext cx="81223" cy="510445"/>
            <a:chOff x="6835335" y="2831842"/>
            <a:chExt cx="81223" cy="51044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FAC5F9-6270-488D-A0DB-80DD216A7B72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5AC567-112E-41F8-B824-EC95912AC135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500355C-5D4A-41FD-9824-F7F449A9AFA0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F62F1F-9D32-4D7F-9DDD-F02037DCB704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F10ABA6-88C5-4ECA-A9D2-6E247AB87C77}"/>
              </a:ext>
            </a:extLst>
          </p:cNvPr>
          <p:cNvSpPr txBox="1"/>
          <p:nvPr/>
        </p:nvSpPr>
        <p:spPr>
          <a:xfrm>
            <a:off x="10995046" y="269390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3C4FCFD-9EBD-4864-80EC-511E03A369D9}"/>
              </a:ext>
            </a:extLst>
          </p:cNvPr>
          <p:cNvSpPr/>
          <p:nvPr/>
        </p:nvSpPr>
        <p:spPr>
          <a:xfrm>
            <a:off x="11152591" y="3119918"/>
            <a:ext cx="114837" cy="151165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816B3C-C257-4BDF-8B59-7B8085893DED}"/>
              </a:ext>
            </a:extLst>
          </p:cNvPr>
          <p:cNvSpPr/>
          <p:nvPr/>
        </p:nvSpPr>
        <p:spPr>
          <a:xfrm>
            <a:off x="7418140" y="3965342"/>
            <a:ext cx="659804" cy="610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A871A9-C8BB-4986-873D-5E7325D5765A}"/>
                  </a:ext>
                </a:extLst>
              </p:cNvPr>
              <p:cNvSpPr txBox="1"/>
              <p:nvPr/>
            </p:nvSpPr>
            <p:spPr>
              <a:xfrm>
                <a:off x="8091389" y="4376850"/>
                <a:ext cx="10382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signals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A871A9-C8BB-4986-873D-5E7325D57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389" y="4376850"/>
                <a:ext cx="1038298" cy="646331"/>
              </a:xfrm>
              <a:prstGeom prst="rect">
                <a:avLst/>
              </a:prstGeom>
              <a:blipFill>
                <a:blip r:embed="rId4"/>
                <a:stretch>
                  <a:fillRect r="-526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4CB6-7F17-4208-AB4B-67F97CEAD568}"/>
                  </a:ext>
                </a:extLst>
              </p:cNvPr>
              <p:cNvSpPr txBox="1"/>
              <p:nvPr/>
            </p:nvSpPr>
            <p:spPr>
              <a:xfrm>
                <a:off x="6697611" y="4390901"/>
                <a:ext cx="7405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Scalar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4CB6-7F17-4208-AB4B-67F97CEA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611" y="4390901"/>
                <a:ext cx="740587" cy="646331"/>
              </a:xfrm>
              <a:prstGeom prst="rect">
                <a:avLst/>
              </a:prstGeom>
              <a:blipFill>
                <a:blip r:embed="rId5"/>
                <a:stretch>
                  <a:fillRect l="-7438" r="-661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456254-30BF-45C6-B2DA-F78CD92C41E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97611" y="4270467"/>
            <a:ext cx="720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A1325-15EE-4588-A854-2EDB7E494735}"/>
              </a:ext>
            </a:extLst>
          </p:cNvPr>
          <p:cNvCxnSpPr>
            <a:cxnSpLocks/>
            <a:stCxn id="8" idx="3"/>
            <a:endCxn id="30" idx="2"/>
          </p:cNvCxnSpPr>
          <p:nvPr/>
        </p:nvCxnSpPr>
        <p:spPr>
          <a:xfrm>
            <a:off x="8077944" y="4270467"/>
            <a:ext cx="105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608176-B814-464F-8DBB-78B3B98D340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748042" y="3335181"/>
            <a:ext cx="0" cy="630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7D712C-15E8-4E51-93E2-AA7EF67464AD}"/>
                  </a:ext>
                </a:extLst>
              </p:cNvPr>
              <p:cNvSpPr txBox="1"/>
              <p:nvPr/>
            </p:nvSpPr>
            <p:spPr>
              <a:xfrm>
                <a:off x="7090175" y="2724931"/>
                <a:ext cx="13455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TX BF vector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7D712C-15E8-4E51-93E2-AA7EF6746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175" y="2724931"/>
                <a:ext cx="1345561" cy="646331"/>
              </a:xfrm>
              <a:prstGeom prst="rect">
                <a:avLst/>
              </a:prstGeom>
              <a:blipFill>
                <a:blip r:embed="rId6"/>
                <a:stretch>
                  <a:fillRect l="-3620" r="-36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3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B568-E999-4A62-B6C4-4E75EC21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MRC TX Beamforming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FDBA5-4691-493F-807A-DE0276FBF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05899" cy="4329817"/>
              </a:xfrm>
            </p:spPr>
            <p:txBody>
              <a:bodyPr/>
              <a:lstStyle/>
              <a:p>
                <a:r>
                  <a:rPr lang="en-US" dirty="0"/>
                  <a:t>From previous slide, SNR is: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To maximize SNR </a:t>
                </a:r>
                <a:r>
                  <a:rPr lang="en-US" dirty="0" err="1"/>
                  <a:t>s.t.</a:t>
                </a:r>
                <a:r>
                  <a:rPr lang="en-US" dirty="0"/>
                  <a:t> power constraint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MRC TX BF vector: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acc>
                      <m:accPr>
                        <m:chr m:val="̅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Align with the conjugate of the spatial signature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SNR gain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Define and compute Array Factor similarly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FDBA5-4691-493F-807A-DE0276FBF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05899" cy="4329817"/>
              </a:xfrm>
              <a:blipFill>
                <a:blip r:embed="rId2"/>
                <a:stretch>
                  <a:fillRect l="-2214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F5431-747E-4646-9681-9C8B0672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8527DB-4BF9-41D7-8F64-5CA6D9A2B380}"/>
              </a:ext>
            </a:extLst>
          </p:cNvPr>
          <p:cNvCxnSpPr>
            <a:cxnSpLocks/>
          </p:cNvCxnSpPr>
          <p:nvPr/>
        </p:nvCxnSpPr>
        <p:spPr>
          <a:xfrm>
            <a:off x="9325606" y="3653178"/>
            <a:ext cx="1351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546A1D3F-CB68-460B-AC2B-85AD7C3B2D94}"/>
              </a:ext>
            </a:extLst>
          </p:cNvPr>
          <p:cNvSpPr/>
          <p:nvPr/>
        </p:nvSpPr>
        <p:spPr>
          <a:xfrm>
            <a:off x="8854932" y="3117249"/>
            <a:ext cx="1241570" cy="1048615"/>
          </a:xfrm>
          <a:prstGeom prst="arc">
            <a:avLst>
              <a:gd name="adj1" fmla="val 19310190"/>
              <a:gd name="adj2" fmla="val 13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6641D-63A7-447B-8510-3DDB6ACDE6F6}"/>
              </a:ext>
            </a:extLst>
          </p:cNvPr>
          <p:cNvCxnSpPr>
            <a:cxnSpLocks/>
          </p:cNvCxnSpPr>
          <p:nvPr/>
        </p:nvCxnSpPr>
        <p:spPr>
          <a:xfrm flipH="1">
            <a:off x="9325606" y="2631070"/>
            <a:ext cx="1759949" cy="1026337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740E61-14DD-4549-865E-9D4EB3C53696}"/>
                  </a:ext>
                </a:extLst>
              </p:cNvPr>
              <p:cNvSpPr txBox="1"/>
              <p:nvPr/>
            </p:nvSpPr>
            <p:spPr>
              <a:xfrm>
                <a:off x="10052077" y="3229872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740E61-14DD-4549-865E-9D4EB3C53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77" y="3229872"/>
                <a:ext cx="394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B9F68E0-AC93-4454-9532-B00103D2C745}"/>
              </a:ext>
            </a:extLst>
          </p:cNvPr>
          <p:cNvSpPr txBox="1"/>
          <p:nvPr/>
        </p:nvSpPr>
        <p:spPr>
          <a:xfrm>
            <a:off x="8730644" y="2894700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array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7A43F5-65BC-4CCA-BF07-4899D336ECC2}"/>
              </a:ext>
            </a:extLst>
          </p:cNvPr>
          <p:cNvGrpSpPr/>
          <p:nvPr/>
        </p:nvGrpSpPr>
        <p:grpSpPr>
          <a:xfrm>
            <a:off x="9184278" y="3451110"/>
            <a:ext cx="81223" cy="510445"/>
            <a:chOff x="6835335" y="2831842"/>
            <a:chExt cx="81223" cy="51044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FAC5F9-6270-488D-A0DB-80DD216A7B72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5AC567-112E-41F8-B824-EC95912AC135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500355C-5D4A-41FD-9824-F7F449A9AFA0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F62F1F-9D32-4D7F-9DDD-F02037DCB704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F10ABA6-88C5-4ECA-A9D2-6E247AB87C77}"/>
              </a:ext>
            </a:extLst>
          </p:cNvPr>
          <p:cNvSpPr txBox="1"/>
          <p:nvPr/>
        </p:nvSpPr>
        <p:spPr>
          <a:xfrm>
            <a:off x="11049637" y="205928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3C4FCFD-9EBD-4864-80EC-511E03A369D9}"/>
              </a:ext>
            </a:extLst>
          </p:cNvPr>
          <p:cNvSpPr/>
          <p:nvPr/>
        </p:nvSpPr>
        <p:spPr>
          <a:xfrm>
            <a:off x="11207182" y="2485298"/>
            <a:ext cx="114837" cy="151165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816B3C-C257-4BDF-8B59-7B8085893DED}"/>
              </a:ext>
            </a:extLst>
          </p:cNvPr>
          <p:cNvSpPr/>
          <p:nvPr/>
        </p:nvSpPr>
        <p:spPr>
          <a:xfrm>
            <a:off x="7472731" y="3330722"/>
            <a:ext cx="659804" cy="610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A871A9-C8BB-4986-873D-5E7325D5765A}"/>
                  </a:ext>
                </a:extLst>
              </p:cNvPr>
              <p:cNvSpPr txBox="1"/>
              <p:nvPr/>
            </p:nvSpPr>
            <p:spPr>
              <a:xfrm>
                <a:off x="8145980" y="3742230"/>
                <a:ext cx="10382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signals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A871A9-C8BB-4986-873D-5E7325D57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80" y="3742230"/>
                <a:ext cx="1038298" cy="646331"/>
              </a:xfrm>
              <a:prstGeom prst="rect">
                <a:avLst/>
              </a:prstGeom>
              <a:blipFill>
                <a:blip r:embed="rId4"/>
                <a:stretch>
                  <a:fillRect r="-526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4CB6-7F17-4208-AB4B-67F97CEAD568}"/>
                  </a:ext>
                </a:extLst>
              </p:cNvPr>
              <p:cNvSpPr txBox="1"/>
              <p:nvPr/>
            </p:nvSpPr>
            <p:spPr>
              <a:xfrm>
                <a:off x="6752202" y="3756281"/>
                <a:ext cx="7405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Scalar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4CB6-7F17-4208-AB4B-67F97CEA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02" y="3756281"/>
                <a:ext cx="740587" cy="646331"/>
              </a:xfrm>
              <a:prstGeom prst="rect">
                <a:avLst/>
              </a:prstGeom>
              <a:blipFill>
                <a:blip r:embed="rId5"/>
                <a:stretch>
                  <a:fillRect l="-7438" r="-661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456254-30BF-45C6-B2DA-F78CD92C41E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52202" y="3635847"/>
            <a:ext cx="720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A1325-15EE-4588-A854-2EDB7E494735}"/>
              </a:ext>
            </a:extLst>
          </p:cNvPr>
          <p:cNvCxnSpPr>
            <a:cxnSpLocks/>
            <a:stCxn id="8" idx="3"/>
            <a:endCxn id="30" idx="2"/>
          </p:cNvCxnSpPr>
          <p:nvPr/>
        </p:nvCxnSpPr>
        <p:spPr>
          <a:xfrm>
            <a:off x="8132535" y="3635847"/>
            <a:ext cx="105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608176-B814-464F-8DBB-78B3B98D340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802633" y="2700561"/>
            <a:ext cx="0" cy="630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7D712C-15E8-4E51-93E2-AA7EF67464AD}"/>
                  </a:ext>
                </a:extLst>
              </p:cNvPr>
              <p:cNvSpPr txBox="1"/>
              <p:nvPr/>
            </p:nvSpPr>
            <p:spPr>
              <a:xfrm>
                <a:off x="7144766" y="2090311"/>
                <a:ext cx="13455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TX BF vector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7D712C-15E8-4E51-93E2-AA7EF6746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66" y="2090311"/>
                <a:ext cx="1345561" cy="646331"/>
              </a:xfrm>
              <a:prstGeom prst="rect">
                <a:avLst/>
              </a:prstGeom>
              <a:blipFill>
                <a:blip r:embed="rId6"/>
                <a:stretch>
                  <a:fillRect l="-3620" r="-36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6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Antenna Arrays and the Spatial Signature</a:t>
            </a:r>
          </a:p>
          <a:p>
            <a:r>
              <a:rPr lang="en-US" dirty="0"/>
              <a:t>Receive Beamforming and SNR Gain with a Single Path</a:t>
            </a:r>
          </a:p>
          <a:p>
            <a:r>
              <a:rPr lang="en-US" dirty="0"/>
              <a:t>Array Factor</a:t>
            </a:r>
          </a:p>
          <a:p>
            <a:r>
              <a:rPr lang="en-US" dirty="0"/>
              <a:t>Transmit Beamforming with a Single Path</a:t>
            </a:r>
          </a:p>
          <a:p>
            <a:r>
              <a:rPr lang="en-US" dirty="0"/>
              <a:t>Multipath and MIMO Channels</a:t>
            </a:r>
          </a:p>
          <a:p>
            <a:r>
              <a:rPr lang="en-US" dirty="0"/>
              <a:t>Linear Algebra and SVD Review</a:t>
            </a:r>
          </a:p>
          <a:p>
            <a:r>
              <a:rPr lang="en-US" dirty="0"/>
              <a:t>Beamforming Gains in Multipath Channels</a:t>
            </a:r>
          </a:p>
          <a:p>
            <a:r>
              <a:rPr lang="en-US" dirty="0"/>
              <a:t>Adding Element Gains and Normalizing Spatial Signatures for Mutual Coupling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11248" y="3294490"/>
            <a:ext cx="789116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12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621FAFD-582F-4E8A-90DF-17F215881402}"/>
              </a:ext>
            </a:extLst>
          </p:cNvPr>
          <p:cNvSpPr/>
          <p:nvPr/>
        </p:nvSpPr>
        <p:spPr>
          <a:xfrm>
            <a:off x="2527908" y="4538627"/>
            <a:ext cx="3295610" cy="674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81645-C254-412E-A440-63D2D893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Channel with a Single Path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659ED-95FB-4266-9696-368C14FE6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484756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Multi-input Multi-Output (MIMO) channel:</a:t>
                </a:r>
              </a:p>
              <a:p>
                <a:pPr lvl="1"/>
                <a:r>
                  <a:rPr lang="en-US" dirty="0"/>
                  <a:t>TX array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elements</a:t>
                </a:r>
              </a:p>
              <a:p>
                <a:pPr lvl="1"/>
                <a:r>
                  <a:rPr lang="en-US" dirty="0"/>
                  <a:t>RX array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elements</a:t>
                </a:r>
              </a:p>
              <a:p>
                <a:endParaRPr lang="en-US" dirty="0"/>
              </a:p>
              <a:p>
                <a:r>
                  <a:rPr lang="en-US" dirty="0"/>
                  <a:t>Single path channel:</a:t>
                </a:r>
                <a:br>
                  <a:rPr lang="en-US" dirty="0"/>
                </a:br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p>
                        </m:sSup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MIMO channel matrix</a:t>
                </a:r>
                <a:r>
                  <a:rPr lang="en-US" dirty="0"/>
                  <a:t> for a single path channel: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659ED-95FB-4266-9696-368C14FE6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484756" cy="4329817"/>
              </a:xfrm>
              <a:blipFill>
                <a:blip r:embed="rId2"/>
                <a:stretch>
                  <a:fillRect l="-225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6961B-E4E8-4962-AF9E-C792CF75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19A414-701C-47B2-B55F-98553B0F4410}"/>
              </a:ext>
            </a:extLst>
          </p:cNvPr>
          <p:cNvCxnSpPr>
            <a:cxnSpLocks/>
          </p:cNvCxnSpPr>
          <p:nvPr/>
        </p:nvCxnSpPr>
        <p:spPr>
          <a:xfrm flipV="1">
            <a:off x="7250181" y="3371227"/>
            <a:ext cx="1986183" cy="32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A245F4E7-0401-459B-B126-CDD5AD27E902}"/>
              </a:ext>
            </a:extLst>
          </p:cNvPr>
          <p:cNvSpPr/>
          <p:nvPr/>
        </p:nvSpPr>
        <p:spPr>
          <a:xfrm>
            <a:off x="7321523" y="3087148"/>
            <a:ext cx="1241570" cy="1048615"/>
          </a:xfrm>
          <a:prstGeom prst="arc">
            <a:avLst>
              <a:gd name="adj1" fmla="val 18428174"/>
              <a:gd name="adj2" fmla="val 209740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A4494-4AC1-4698-B79F-5C934A7E048C}"/>
              </a:ext>
            </a:extLst>
          </p:cNvPr>
          <p:cNvCxnSpPr>
            <a:cxnSpLocks/>
          </p:cNvCxnSpPr>
          <p:nvPr/>
        </p:nvCxnSpPr>
        <p:spPr>
          <a:xfrm flipH="1">
            <a:off x="7792197" y="2714133"/>
            <a:ext cx="902150" cy="913173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91AB8-9138-4E61-AE91-AA56347D4C0A}"/>
                  </a:ext>
                </a:extLst>
              </p:cNvPr>
              <p:cNvSpPr txBox="1"/>
              <p:nvPr/>
            </p:nvSpPr>
            <p:spPr>
              <a:xfrm>
                <a:off x="8409811" y="3027962"/>
                <a:ext cx="5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91AB8-9138-4E61-AE91-AA56347D4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811" y="3027962"/>
                <a:ext cx="5818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0B3CBDD-EE7E-46C7-AB1C-9599C8804EEE}"/>
              </a:ext>
            </a:extLst>
          </p:cNvPr>
          <p:cNvSpPr txBox="1"/>
          <p:nvPr/>
        </p:nvSpPr>
        <p:spPr>
          <a:xfrm>
            <a:off x="7293452" y="4053315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array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B46EC0-177D-4ED4-AB43-55039F0CA8CB}"/>
              </a:ext>
            </a:extLst>
          </p:cNvPr>
          <p:cNvGrpSpPr/>
          <p:nvPr/>
        </p:nvGrpSpPr>
        <p:grpSpPr>
          <a:xfrm rot="21020666">
            <a:off x="7670332" y="3385130"/>
            <a:ext cx="81223" cy="510445"/>
            <a:chOff x="6835335" y="2831842"/>
            <a:chExt cx="81223" cy="5104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5E44FE-EAEA-40A8-A3AB-B96B457E147C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3BA0B9-D9D7-4F43-A52A-EA5B494E37B9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B535F3-475B-46F7-B685-299E94C83887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E56E50-6746-4376-A7F1-B1A72917F564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33240F-59F8-4F1F-B14D-3DA13405AA23}"/>
              </a:ext>
            </a:extLst>
          </p:cNvPr>
          <p:cNvGrpSpPr/>
          <p:nvPr/>
        </p:nvGrpSpPr>
        <p:grpSpPr>
          <a:xfrm rot="19862873">
            <a:off x="10513207" y="3409522"/>
            <a:ext cx="81223" cy="510445"/>
            <a:chOff x="6835335" y="2831842"/>
            <a:chExt cx="81223" cy="5104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EC4E2-6E5C-4385-B16E-E53F82024B8E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C8C751-A3F1-4655-8F08-9FCAF7426F08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FC0199-9D6F-4835-AFB6-6A06D526482C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9646BD-C9E0-4C68-99A4-DEA2D618467E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C508E6-CF45-4BEA-829B-E71ADA96533C}"/>
              </a:ext>
            </a:extLst>
          </p:cNvPr>
          <p:cNvCxnSpPr>
            <a:cxnSpLocks/>
          </p:cNvCxnSpPr>
          <p:nvPr/>
        </p:nvCxnSpPr>
        <p:spPr>
          <a:xfrm flipH="1" flipV="1">
            <a:off x="8694347" y="2699254"/>
            <a:ext cx="1833220" cy="972172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643D1EE-BAC4-4E6A-8537-E572D84F8D41}"/>
              </a:ext>
            </a:extLst>
          </p:cNvPr>
          <p:cNvSpPr/>
          <p:nvPr/>
        </p:nvSpPr>
        <p:spPr>
          <a:xfrm rot="21300256">
            <a:off x="8211954" y="2438282"/>
            <a:ext cx="1154558" cy="21961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E961D83-267D-4E47-A454-5667B3A072B8}"/>
              </a:ext>
            </a:extLst>
          </p:cNvPr>
          <p:cNvSpPr/>
          <p:nvPr/>
        </p:nvSpPr>
        <p:spPr>
          <a:xfrm>
            <a:off x="9795178" y="3279411"/>
            <a:ext cx="1241570" cy="1048615"/>
          </a:xfrm>
          <a:prstGeom prst="arc">
            <a:avLst>
              <a:gd name="adj1" fmla="val 8870511"/>
              <a:gd name="adj2" fmla="val 136507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93FB8E-1ABC-4848-B7E7-AB8039D1D687}"/>
              </a:ext>
            </a:extLst>
          </p:cNvPr>
          <p:cNvCxnSpPr>
            <a:cxnSpLocks/>
          </p:cNvCxnSpPr>
          <p:nvPr/>
        </p:nvCxnSpPr>
        <p:spPr>
          <a:xfrm flipH="1">
            <a:off x="9683210" y="3667680"/>
            <a:ext cx="840910" cy="62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5E1D26-5E33-4432-9105-9F47B47114BE}"/>
              </a:ext>
            </a:extLst>
          </p:cNvPr>
          <p:cNvSpPr txBox="1"/>
          <p:nvPr/>
        </p:nvSpPr>
        <p:spPr>
          <a:xfrm>
            <a:off x="10497590" y="3027962"/>
            <a:ext cx="9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800E8-7ADC-43A7-9A9A-630247C7CD5B}"/>
                  </a:ext>
                </a:extLst>
              </p:cNvPr>
              <p:cNvSpPr txBox="1"/>
              <p:nvPr/>
            </p:nvSpPr>
            <p:spPr>
              <a:xfrm>
                <a:off x="9258815" y="3717436"/>
                <a:ext cx="5978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800E8-7ADC-43A7-9A9A-630247C7C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815" y="3717436"/>
                <a:ext cx="5978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834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1B26-470B-4D5E-93B3-FF65B26F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Beamforming on a MIMO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EF32B-7EC4-4606-8E95-0D9D4547F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MIMO channel,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Channel on time and frequency resource</a:t>
                </a:r>
              </a:p>
              <a:p>
                <a:r>
                  <a:rPr lang="en-US" dirty="0"/>
                  <a:t>Apply TX beamforming: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so total transmit energy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Apply RX beamforming: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so total received noise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Equivalent channel: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complex beamformed channel gain </a:t>
                </a:r>
              </a:p>
              <a:p>
                <a:pPr lvl="1"/>
                <a:r>
                  <a:rPr lang="en-US" dirty="0"/>
                  <a:t>Noise energy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SNR with beamforming: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EF32B-7EC4-4606-8E95-0D9D4547F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A469F-3FBF-45DC-93AF-C93C9BD0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66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AAE462-E8FC-4B40-8912-DE49F950727C}"/>
              </a:ext>
            </a:extLst>
          </p:cNvPr>
          <p:cNvSpPr/>
          <p:nvPr/>
        </p:nvSpPr>
        <p:spPr>
          <a:xfrm>
            <a:off x="867679" y="4458533"/>
            <a:ext cx="7074919" cy="674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387AE-1460-4B85-98A3-3460D918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Beamforming Gain with a Single Path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A197F-C1D9-42E5-80AC-6D076EADF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From previous slide, we saw SNR on a MIMO channel 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Suppose we have a single path channel: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Take TX and RX conjugate beamforming vectors: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𝑟𝑥</m:t>
                                </m:r>
                              </m:sup>
                            </m:sSup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Then SNR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𝑟𝑥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/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the SNR per antenna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Conclusion</a:t>
                </a:r>
                <a:r>
                  <a:rPr lang="en-US" i="1" dirty="0"/>
                  <a:t>:   Maximum BF gain on a single path channel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Again, assuming no mutual coupling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A197F-C1D9-42E5-80AC-6D076EADF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ADDCF-DB13-4F67-9107-65A538BB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26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47A-BB1F-4130-90CF-153E70F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’ Law and </a:t>
            </a:r>
            <a:r>
              <a:rPr lang="en-US" dirty="0" err="1"/>
              <a:t>MmWave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7929275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</a:t>
                </a:r>
                <a:r>
                  <a:rPr lang="en-US" dirty="0" err="1"/>
                  <a:t>Friis</a:t>
                </a:r>
                <a:r>
                  <a:rPr lang="en-US" dirty="0"/>
                  <a:t>’ Law: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Isotropic path loss decreases with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Millimeter Wave systems:  Increases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Decreases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 path loss</a:t>
                </a:r>
              </a:p>
              <a:p>
                <a:r>
                  <a:rPr lang="en-US" dirty="0"/>
                  <a:t>But, with beamforming:</a:t>
                </a:r>
              </a:p>
              <a:p>
                <a:pPr lvl="1"/>
                <a:r>
                  <a:rPr lang="en-US" dirty="0"/>
                  <a:t>Directivity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antenna takes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for fixed total aperture: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compensate isotropic path loss with directivity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7929275" cy="4329817"/>
              </a:xfrm>
              <a:blipFill>
                <a:blip r:embed="rId2"/>
                <a:stretch>
                  <a:fillRect l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05C-1B40-4C42-A561-7C6ED13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2050" name="Picture 2" descr="Image result for free space path loss">
            <a:extLst>
              <a:ext uri="{FF2B5EF4-FFF2-40B4-BE49-F238E27FC236}">
                <a16:creationId xmlns:a16="http://schemas.microsoft.com/office/drawing/2014/main" id="{D240FFE3-4E61-4648-8FCF-856E2C09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80" y="1878070"/>
            <a:ext cx="3889759" cy="251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5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47A-BB1F-4130-90CF-153E70F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’ Law and </a:t>
            </a:r>
            <a:r>
              <a:rPr lang="en-US" dirty="0" err="1"/>
              <a:t>MmWave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8683" y="3699545"/>
                <a:ext cx="7929275" cy="2172749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Friis</a:t>
                </a:r>
                <a:r>
                  <a:rPr lang="en-US" dirty="0"/>
                  <a:t>’ Law: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Conclusions:  With a fixed aperture and beamforming</a:t>
                </a:r>
              </a:p>
              <a:p>
                <a:pPr lvl="1"/>
                <a:r>
                  <a:rPr lang="en-US" dirty="0"/>
                  <a:t>Isotropic path loss can be overcome </a:t>
                </a:r>
              </a:p>
              <a:p>
                <a:r>
                  <a:rPr lang="en-US" dirty="0"/>
                  <a:t>But systems need very directive beams</a:t>
                </a:r>
              </a:p>
              <a:p>
                <a:pPr lvl="1"/>
                <a:r>
                  <a:rPr lang="en-US" dirty="0"/>
                  <a:t>Raises many other issues.  E.g.  Channel tracking, processing, …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8683" y="3699545"/>
                <a:ext cx="7929275" cy="2172749"/>
              </a:xfrm>
              <a:blipFill>
                <a:blip r:embed="rId2"/>
                <a:stretch>
                  <a:fillRect l="-1846" b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05C-1B40-4C42-A561-7C6ED13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BA693EF-85DB-4EC2-B044-8FC267915A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9960" y="1539279"/>
              <a:ext cx="8358564" cy="202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86188">
                      <a:extLst>
                        <a:ext uri="{9D8B030D-6E8A-4147-A177-3AD203B41FA5}">
                          <a16:colId xmlns:a16="http://schemas.microsoft.com/office/drawing/2014/main" val="2867148143"/>
                        </a:ext>
                      </a:extLst>
                    </a:gridCol>
                    <a:gridCol w="2786188">
                      <a:extLst>
                        <a:ext uri="{9D8B030D-6E8A-4147-A177-3AD203B41FA5}">
                          <a16:colId xmlns:a16="http://schemas.microsoft.com/office/drawing/2014/main" val="2992938200"/>
                        </a:ext>
                      </a:extLst>
                    </a:gridCol>
                    <a:gridCol w="2786188">
                      <a:extLst>
                        <a:ext uri="{9D8B030D-6E8A-4147-A177-3AD203B41FA5}">
                          <a16:colId xmlns:a16="http://schemas.microsoft.com/office/drawing/2014/main" val="12237603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noProof="0"/>
                            <a:t>Condition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Directivity scaling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noProof="0" dirty="0"/>
                            <a:t>Path loss scaling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980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No beamforming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noProof="0" dirty="0"/>
                            <a:t>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∝</m:t>
                              </m:r>
                              <m:sSubSup>
                                <m:sSubSup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noProof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146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Beamforming on one side</a:t>
                          </a:r>
                        </a:p>
                        <a:p>
                          <a:r>
                            <a:rPr lang="en-US" noProof="0" dirty="0"/>
                            <a:t>(TX or RX)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∝</m:t>
                              </m:r>
                              <m:sSubSup>
                                <m:sSubSup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noProof="0" dirty="0"/>
                            <a:t>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oMath>
                          </a14:m>
                          <a:r>
                            <a:rPr lang="en-US" noProof="0" dirty="0"/>
                            <a:t> constant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45290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Beamforming on both sides</a:t>
                          </a:r>
                        </a:p>
                        <a:p>
                          <a:r>
                            <a:rPr lang="en-US" noProof="0" dirty="0"/>
                            <a:t>(TX and RX)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∝</m:t>
                              </m:r>
                              <m:sSubSup>
                                <m:sSubSup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noProof="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oMath>
                          </a14:m>
                          <a:r>
                            <a:rPr lang="en-US" noProof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noProof="0" smtClean="0">
                                  <a:latin typeface="Cambria Math" panose="02040503050406030204" pitchFamily="18" charset="0"/>
                                </a:rPr>
                                <m:t>∝</m:t>
                              </m:r>
                              <m:sSubSup>
                                <m:sSubSupPr>
                                  <m:ctrlP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s-ES" b="0" i="1" noProof="0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noProof="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83298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BA693EF-85DB-4EC2-B044-8FC267915A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2777757"/>
                  </p:ext>
                </p:extLst>
              </p:nvPr>
            </p:nvGraphicFramePr>
            <p:xfrm>
              <a:off x="1249960" y="1539279"/>
              <a:ext cx="8358564" cy="202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86188">
                      <a:extLst>
                        <a:ext uri="{9D8B030D-6E8A-4147-A177-3AD203B41FA5}">
                          <a16:colId xmlns:a16="http://schemas.microsoft.com/office/drawing/2014/main" val="2867148143"/>
                        </a:ext>
                      </a:extLst>
                    </a:gridCol>
                    <a:gridCol w="2786188">
                      <a:extLst>
                        <a:ext uri="{9D8B030D-6E8A-4147-A177-3AD203B41FA5}">
                          <a16:colId xmlns:a16="http://schemas.microsoft.com/office/drawing/2014/main" val="2992938200"/>
                        </a:ext>
                      </a:extLst>
                    </a:gridCol>
                    <a:gridCol w="2786188">
                      <a:extLst>
                        <a:ext uri="{9D8B030D-6E8A-4147-A177-3AD203B41FA5}">
                          <a16:colId xmlns:a16="http://schemas.microsoft.com/office/drawing/2014/main" val="12237603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noProof="0"/>
                            <a:t>Condition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Directivity scaling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noProof="0" dirty="0"/>
                            <a:t>Path loss scaling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980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No beamforming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8197" r="-100655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38" t="-108197" r="-875" b="-3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14668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Beamforming on one side</a:t>
                          </a:r>
                        </a:p>
                        <a:p>
                          <a:r>
                            <a:rPr lang="en-US" noProof="0" dirty="0"/>
                            <a:t>(TX or RX)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811" r="-10065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38" t="-119811" r="-875" b="-1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45290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Beamforming on both sides</a:t>
                          </a:r>
                        </a:p>
                        <a:p>
                          <a:r>
                            <a:rPr lang="en-US" noProof="0" dirty="0"/>
                            <a:t>(TX and RX)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21905" r="-10065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38" t="-221905" r="-87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83298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88037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04900" y="1586156"/>
                <a:ext cx="7341516" cy="2757244"/>
              </a:xfrm>
            </p:spPr>
            <p:txBody>
              <a:bodyPr/>
              <a:lstStyle/>
              <a:p>
                <a:r>
                  <a:rPr lang="en-US" dirty="0"/>
                  <a:t>Easy to extend channel response to multiple paths</a:t>
                </a:r>
              </a:p>
              <a:p>
                <a:r>
                  <a:rPr lang="en-US" dirty="0"/>
                  <a:t>Each path adds a term with a spatial signature</a:t>
                </a:r>
              </a:p>
              <a:p>
                <a:r>
                  <a:rPr lang="en-US" dirty="0"/>
                  <a:t>Time-domain model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04900" y="1586156"/>
                <a:ext cx="7341516" cy="2757244"/>
              </a:xfrm>
              <a:blipFill>
                <a:blip r:embed="rId2"/>
                <a:stretch>
                  <a:fillRect l="-1992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85" y="2011376"/>
            <a:ext cx="3766078" cy="2421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1012" y="479160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 gain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7793" y="429863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Doppler shift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0847" y="4709569"/>
            <a:ext cx="69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AoA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74211" y="4598768"/>
            <a:ext cx="117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Delay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6827272" y="3527220"/>
            <a:ext cx="28502" cy="107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4768709" y="3584963"/>
            <a:ext cx="27153" cy="104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38243" y="3581467"/>
            <a:ext cx="0" cy="61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59582" y="3559059"/>
            <a:ext cx="510209" cy="1043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F6DD0A38-DF93-451B-96F2-223FFF44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Paths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151893-908B-4EA0-9D5D-D39AE503DD48}"/>
              </a:ext>
            </a:extLst>
          </p:cNvPr>
          <p:cNvCxnSpPr>
            <a:cxnSpLocks/>
          </p:cNvCxnSpPr>
          <p:nvPr/>
        </p:nvCxnSpPr>
        <p:spPr>
          <a:xfrm flipH="1" flipV="1">
            <a:off x="5797990" y="3548836"/>
            <a:ext cx="27153" cy="104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F5C5DF-40E4-498E-88A3-476C5D19ACEB}"/>
              </a:ext>
            </a:extLst>
          </p:cNvPr>
          <p:cNvSpPr txBox="1"/>
          <p:nvPr/>
        </p:nvSpPr>
        <p:spPr>
          <a:xfrm>
            <a:off x="5544147" y="4683448"/>
            <a:ext cx="69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9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vs. 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83516" y="1635853"/>
                <a:ext cx="9872164" cy="43077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 path channel</a:t>
                </a:r>
                <a:r>
                  <a:rPr lang="en-US" dirty="0">
                    <a:solidFill>
                      <a:schemeClr val="tx1"/>
                    </a:solidFill>
                  </a:rPr>
                  <a:t> that arrives at origin with:</a:t>
                </a:r>
              </a:p>
              <a:p>
                <a:pPr lvl="1"/>
                <a:r>
                  <a:rPr lang="en-US" dirty="0"/>
                  <a:t>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complex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AoA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relative to z-axis</a:t>
                </a:r>
              </a:p>
              <a:p>
                <a:r>
                  <a:rPr lang="en-US" dirty="0"/>
                  <a:t>Transmit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 </a:t>
                </a:r>
              </a:p>
              <a:p>
                <a:r>
                  <a:rPr lang="en-US" dirty="0"/>
                  <a:t>Look at RX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function of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RX position,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is close to origin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|≪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bandwidth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Phase rotation with displacement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Baseband response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(proof on next slide):</a:t>
                </a:r>
                <a:br>
                  <a:rPr lang="en-US" dirty="0"/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83516" y="1635853"/>
                <a:ext cx="9872164" cy="4307747"/>
              </a:xfrm>
              <a:blipFill>
                <a:blip r:embed="rId2"/>
                <a:stretch>
                  <a:fillRect l="-1482" t="-1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8321643" y="2993513"/>
            <a:ext cx="2481043" cy="1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626443" y="23226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443" y="2322600"/>
                <a:ext cx="304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908484" y="2692593"/>
            <a:ext cx="108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 position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8631061" y="2108401"/>
            <a:ext cx="689635" cy="885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474044" y="3019033"/>
                <a:ext cx="208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44" y="3019033"/>
                <a:ext cx="208973" cy="369332"/>
              </a:xfrm>
              <a:prstGeom prst="rect">
                <a:avLst/>
              </a:prstGeom>
              <a:blipFill>
                <a:blip r:embed="rId4"/>
                <a:stretch>
                  <a:fillRect r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8626443" y="2853873"/>
            <a:ext cx="0" cy="26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807543" y="2931289"/>
            <a:ext cx="0" cy="583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780988" y="294562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988" y="294562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7B923EAB-6D2E-458A-B5BB-8C402676ED01}"/>
              </a:ext>
            </a:extLst>
          </p:cNvPr>
          <p:cNvSpPr/>
          <p:nvPr/>
        </p:nvSpPr>
        <p:spPr>
          <a:xfrm>
            <a:off x="7956373" y="2219554"/>
            <a:ext cx="1241570" cy="1048615"/>
          </a:xfrm>
          <a:prstGeom prst="arc">
            <a:avLst>
              <a:gd name="adj1" fmla="val 16641064"/>
              <a:gd name="adj2" fmla="val 195856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8847E0-3081-4E98-9186-F585CE97FCD5}"/>
              </a:ext>
            </a:extLst>
          </p:cNvPr>
          <p:cNvCxnSpPr>
            <a:cxnSpLocks/>
          </p:cNvCxnSpPr>
          <p:nvPr/>
        </p:nvCxnSpPr>
        <p:spPr>
          <a:xfrm flipV="1">
            <a:off x="8637577" y="1863138"/>
            <a:ext cx="0" cy="1288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06D26B-FD55-4B3E-8CEF-8BF56A77A3EB}"/>
                  </a:ext>
                </a:extLst>
              </p:cNvPr>
              <p:cNvSpPr txBox="1"/>
              <p:nvPr/>
            </p:nvSpPr>
            <p:spPr>
              <a:xfrm>
                <a:off x="8485177" y="145927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06D26B-FD55-4B3E-8CEF-8BF56A77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177" y="145927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81FF997F-5A7A-4BC5-BD03-9FBC021304A2}"/>
              </a:ext>
            </a:extLst>
          </p:cNvPr>
          <p:cNvSpPr/>
          <p:nvPr/>
        </p:nvSpPr>
        <p:spPr>
          <a:xfrm rot="16200000">
            <a:off x="6982506" y="4973907"/>
            <a:ext cx="389531" cy="11721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56E0AA-71B6-4446-806B-7256DABF6D6C}"/>
                  </a:ext>
                </a:extLst>
              </p:cNvPr>
              <p:cNvSpPr txBox="1"/>
              <p:nvPr/>
            </p:nvSpPr>
            <p:spPr>
              <a:xfrm>
                <a:off x="7716630" y="5632655"/>
                <a:ext cx="1932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Response at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56E0AA-71B6-4446-806B-7256DABF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630" y="5632655"/>
                <a:ext cx="1932773" cy="369332"/>
              </a:xfrm>
              <a:prstGeom prst="rect">
                <a:avLst/>
              </a:prstGeom>
              <a:blipFill>
                <a:blip r:embed="rId7"/>
                <a:stretch>
                  <a:fillRect l="-283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C5BB0F-020B-49A9-9C3E-5ED62337A8FD}"/>
                  </a:ext>
                </a:extLst>
              </p:cNvPr>
              <p:cNvSpPr txBox="1"/>
              <p:nvPr/>
            </p:nvSpPr>
            <p:spPr>
              <a:xfrm>
                <a:off x="2419487" y="5650277"/>
                <a:ext cx="2479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Phase rotation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C5BB0F-020B-49A9-9C3E-5ED62337A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87" y="5650277"/>
                <a:ext cx="2479542" cy="369332"/>
              </a:xfrm>
              <a:prstGeom prst="rect">
                <a:avLst/>
              </a:prstGeom>
              <a:blipFill>
                <a:blip r:embed="rId8"/>
                <a:stretch>
                  <a:fillRect l="-221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3A778994-4088-4747-A1D0-E7FBA22D781A}"/>
              </a:ext>
            </a:extLst>
          </p:cNvPr>
          <p:cNvSpPr/>
          <p:nvPr/>
        </p:nvSpPr>
        <p:spPr>
          <a:xfrm rot="16200000">
            <a:off x="5693416" y="4963430"/>
            <a:ext cx="389531" cy="11721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BF502F-088E-4A38-BE35-5F690DE76D62}"/>
              </a:ext>
            </a:extLst>
          </p:cNvPr>
          <p:cNvCxnSpPr>
            <a:cxnSpLocks/>
          </p:cNvCxnSpPr>
          <p:nvPr/>
        </p:nvCxnSpPr>
        <p:spPr>
          <a:xfrm flipV="1">
            <a:off x="4553806" y="5611900"/>
            <a:ext cx="1255801" cy="24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AB20A2-9768-4B0C-A382-980BD99B3013}"/>
              </a:ext>
            </a:extLst>
          </p:cNvPr>
          <p:cNvCxnSpPr>
            <a:cxnSpLocks/>
          </p:cNvCxnSpPr>
          <p:nvPr/>
        </p:nvCxnSpPr>
        <p:spPr>
          <a:xfrm flipH="1" flipV="1">
            <a:off x="7177271" y="5687352"/>
            <a:ext cx="513202" cy="13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2CE3C1-F080-4DAC-BECE-4DED4988B24B}"/>
                  </a:ext>
                </a:extLst>
              </p:cNvPr>
              <p:cNvSpPr/>
              <p:nvPr/>
            </p:nvSpPr>
            <p:spPr>
              <a:xfrm>
                <a:off x="9373626" y="3543040"/>
                <a:ext cx="857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2CE3C1-F080-4DAC-BECE-4DED4988B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626" y="3543040"/>
                <a:ext cx="8572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36E823E-1491-4E00-9636-D1D791772B5F}"/>
                  </a:ext>
                </a:extLst>
              </p:cNvPr>
              <p:cNvSpPr/>
              <p:nvPr/>
            </p:nvSpPr>
            <p:spPr>
              <a:xfrm>
                <a:off x="9998190" y="1494537"/>
                <a:ext cx="63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36E823E-1491-4E00-9636-D1D791772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8190" y="1494537"/>
                <a:ext cx="639086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CFB55E-94E4-4348-9F0A-016EC6BA56F1}"/>
              </a:ext>
            </a:extLst>
          </p:cNvPr>
          <p:cNvCxnSpPr>
            <a:cxnSpLocks/>
          </p:cNvCxnSpPr>
          <p:nvPr/>
        </p:nvCxnSpPr>
        <p:spPr>
          <a:xfrm flipH="1">
            <a:off x="9802237" y="2110107"/>
            <a:ext cx="689635" cy="8851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24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18118C-76B7-4FAA-9AB8-3DE1F560FBF4}"/>
              </a:ext>
            </a:extLst>
          </p:cNvPr>
          <p:cNvSpPr/>
          <p:nvPr/>
        </p:nvSpPr>
        <p:spPr>
          <a:xfrm>
            <a:off x="2761013" y="2271156"/>
            <a:ext cx="5878286" cy="11578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04899" y="1586155"/>
                <a:ext cx="9407299" cy="3739927"/>
              </a:xfrm>
            </p:spPr>
            <p:txBody>
              <a:bodyPr/>
              <a:lstStyle/>
              <a:p>
                <a:r>
                  <a:rPr lang="en-US" dirty="0"/>
                  <a:t>The channel response can also be described as a time and frequency-varying matrix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𝑟𝑥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At time and frequency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Varies in time due to Doppler shifts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Varies in frequency due to 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04899" y="1586155"/>
                <a:ext cx="9407299" cy="3739927"/>
              </a:xfrm>
              <a:blipFill>
                <a:blip r:embed="rId2"/>
                <a:stretch>
                  <a:fillRect l="-1555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F6DD0A38-DF93-451B-96F2-223FFF44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Time-Varying Frequency Response</a:t>
            </a:r>
          </a:p>
        </p:txBody>
      </p:sp>
    </p:spTree>
    <p:extLst>
      <p:ext uri="{BB962C8B-B14F-4D97-AF65-F5344CB8AC3E}">
        <p14:creationId xmlns:p14="http://schemas.microsoft.com/office/powerpoint/2010/main" val="495284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75F0-22BE-4C7F-8CF5-AB40F7AA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Time-Frequency Grid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FADBB-299E-4833-A07C-1F1FB24B6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1153" y="1512676"/>
                <a:ext cx="5676890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OFDM channel</a:t>
                </a:r>
              </a:p>
              <a:p>
                <a:pPr lvl="1"/>
                <a:r>
                  <a:rPr lang="en-US" dirty="0"/>
                  <a:t>Sub-carrier spacing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US" dirty="0"/>
                  <a:t>,  symbol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Index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OFDM symbol index,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subcarrier index</a:t>
                </a:r>
              </a:p>
              <a:p>
                <a:r>
                  <a:rPr lang="en-US" dirty="0"/>
                  <a:t>Transmit array: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At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we transmit a vector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TX antennas</a:t>
                </a:r>
              </a:p>
              <a:p>
                <a:r>
                  <a:rPr lang="en-US" dirty="0"/>
                  <a:t>Receive array: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𝒀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number of RX antennas</a:t>
                </a:r>
              </a:p>
              <a:p>
                <a:pPr lvl="1"/>
                <a:r>
                  <a:rPr lang="en-US" dirty="0"/>
                  <a:t>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dim vector per resource element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FADBB-299E-4833-A07C-1F1FB24B6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1153" y="1512676"/>
                <a:ext cx="5676890" cy="4329817"/>
              </a:xfrm>
              <a:blipFill>
                <a:blip r:embed="rId2"/>
                <a:stretch>
                  <a:fillRect l="-2578" t="-1408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0194F-8C49-4E31-87EF-241BB098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B4585-3E11-4B2B-BDC2-43531AFE7529}"/>
              </a:ext>
            </a:extLst>
          </p:cNvPr>
          <p:cNvSpPr/>
          <p:nvPr/>
        </p:nvSpPr>
        <p:spPr>
          <a:xfrm>
            <a:off x="802044" y="2037012"/>
            <a:ext cx="3072982" cy="227100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4BF5D1-58F1-458E-BF46-10334209D5D3}"/>
              </a:ext>
            </a:extLst>
          </p:cNvPr>
          <p:cNvCxnSpPr/>
          <p:nvPr/>
        </p:nvCxnSpPr>
        <p:spPr>
          <a:xfrm>
            <a:off x="2488435" y="4105655"/>
            <a:ext cx="0" cy="10792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C90E47-BD56-47D0-986C-EB416F9E855E}"/>
              </a:ext>
            </a:extLst>
          </p:cNvPr>
          <p:cNvCxnSpPr/>
          <p:nvPr/>
        </p:nvCxnSpPr>
        <p:spPr>
          <a:xfrm>
            <a:off x="2595865" y="4100660"/>
            <a:ext cx="0" cy="10792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7ED195-4E9F-4A7B-97EC-028807C3C4EE}"/>
              </a:ext>
            </a:extLst>
          </p:cNvPr>
          <p:cNvCxnSpPr/>
          <p:nvPr/>
        </p:nvCxnSpPr>
        <p:spPr>
          <a:xfrm>
            <a:off x="1873839" y="4847667"/>
            <a:ext cx="61459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E4943A-8C22-4E50-BD00-7877F0C012E4}"/>
              </a:ext>
            </a:extLst>
          </p:cNvPr>
          <p:cNvCxnSpPr>
            <a:cxnSpLocks/>
          </p:cNvCxnSpPr>
          <p:nvPr/>
        </p:nvCxnSpPr>
        <p:spPr>
          <a:xfrm flipH="1">
            <a:off x="2595865" y="4847667"/>
            <a:ext cx="679554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819D83-EB65-4211-A20B-D149247E7A5D}"/>
              </a:ext>
            </a:extLst>
          </p:cNvPr>
          <p:cNvSpPr/>
          <p:nvPr/>
        </p:nvSpPr>
        <p:spPr>
          <a:xfrm>
            <a:off x="2488435" y="3348837"/>
            <a:ext cx="99426" cy="9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137E56-B1A9-4122-89B9-16F5A67AA5CA}"/>
              </a:ext>
            </a:extLst>
          </p:cNvPr>
          <p:cNvCxnSpPr>
            <a:cxnSpLocks/>
          </p:cNvCxnSpPr>
          <p:nvPr/>
        </p:nvCxnSpPr>
        <p:spPr>
          <a:xfrm>
            <a:off x="3487778" y="3451082"/>
            <a:ext cx="113675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529991-06C0-4964-8533-7479457007A8}"/>
              </a:ext>
            </a:extLst>
          </p:cNvPr>
          <p:cNvCxnSpPr>
            <a:cxnSpLocks/>
          </p:cNvCxnSpPr>
          <p:nvPr/>
        </p:nvCxnSpPr>
        <p:spPr>
          <a:xfrm>
            <a:off x="3487778" y="3348837"/>
            <a:ext cx="113675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D1177-B879-49EA-87B2-ED40D14E8AC6}"/>
              </a:ext>
            </a:extLst>
          </p:cNvPr>
          <p:cNvCxnSpPr>
            <a:cxnSpLocks/>
          </p:cNvCxnSpPr>
          <p:nvPr/>
        </p:nvCxnSpPr>
        <p:spPr>
          <a:xfrm flipV="1">
            <a:off x="4337223" y="3451082"/>
            <a:ext cx="0" cy="56463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FD9682-0ECF-4BE6-AAAA-7D81D44438CE}"/>
              </a:ext>
            </a:extLst>
          </p:cNvPr>
          <p:cNvCxnSpPr>
            <a:cxnSpLocks/>
          </p:cNvCxnSpPr>
          <p:nvPr/>
        </p:nvCxnSpPr>
        <p:spPr>
          <a:xfrm>
            <a:off x="4337223" y="2629310"/>
            <a:ext cx="0" cy="71952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B6EDC9-102A-4D75-BE20-91010A094A8B}"/>
                  </a:ext>
                </a:extLst>
              </p:cNvPr>
              <p:cNvSpPr txBox="1"/>
              <p:nvPr/>
            </p:nvSpPr>
            <p:spPr>
              <a:xfrm>
                <a:off x="3963718" y="1518280"/>
                <a:ext cx="1202252" cy="1037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Subcarrier </a:t>
                </a:r>
                <a:br>
                  <a:rPr lang="en-US" dirty="0"/>
                </a:br>
                <a:r>
                  <a:rPr lang="en-US" b="0" dirty="0"/>
                  <a:t>spacing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B6EDC9-102A-4D75-BE20-91010A094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18" y="1518280"/>
                <a:ext cx="1202252" cy="1037463"/>
              </a:xfrm>
              <a:prstGeom prst="rect">
                <a:avLst/>
              </a:prstGeom>
              <a:blipFill>
                <a:blip r:embed="rId3"/>
                <a:stretch>
                  <a:fillRect l="-4061" t="-2941" r="-3553" b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CB6D-4364-47A2-93F6-4DB2DD2A3BB3}"/>
                  </a:ext>
                </a:extLst>
              </p:cNvPr>
              <p:cNvSpPr txBox="1"/>
              <p:nvPr/>
            </p:nvSpPr>
            <p:spPr>
              <a:xfrm>
                <a:off x="3210627" y="4511692"/>
                <a:ext cx="1506182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OFDM symbol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CB6D-4364-47A2-93F6-4DB2DD2A3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27" y="4511692"/>
                <a:ext cx="1506182" cy="668260"/>
              </a:xfrm>
              <a:prstGeom prst="rect">
                <a:avLst/>
              </a:prstGeom>
              <a:blipFill>
                <a:blip r:embed="rId4"/>
                <a:stretch>
                  <a:fillRect l="-3644" t="-4545" r="-2834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DE7600E-487C-4858-BC73-CCE7E53F2629}"/>
              </a:ext>
            </a:extLst>
          </p:cNvPr>
          <p:cNvSpPr txBox="1"/>
          <p:nvPr/>
        </p:nvSpPr>
        <p:spPr>
          <a:xfrm>
            <a:off x="1969862" y="537829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Time</a:t>
            </a:r>
            <a:endParaRPr lang="en-US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4131A4-23B0-4AA9-83ED-6C294C32421E}"/>
              </a:ext>
            </a:extLst>
          </p:cNvPr>
          <p:cNvCxnSpPr/>
          <p:nvPr/>
        </p:nvCxnSpPr>
        <p:spPr>
          <a:xfrm>
            <a:off x="2619399" y="5562956"/>
            <a:ext cx="752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B70B05-3F51-4738-9720-31EFF577364F}"/>
              </a:ext>
            </a:extLst>
          </p:cNvPr>
          <p:cNvSpPr txBox="1"/>
          <p:nvPr/>
        </p:nvSpPr>
        <p:spPr>
          <a:xfrm rot="16200000">
            <a:off x="-92468" y="2804406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/>
              <a:t>Frequency</a:t>
            </a:r>
            <a:endParaRPr lang="en-US" i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072F60-82EF-447E-950A-2B172747C658}"/>
              </a:ext>
            </a:extLst>
          </p:cNvPr>
          <p:cNvCxnSpPr>
            <a:cxnSpLocks/>
          </p:cNvCxnSpPr>
          <p:nvPr/>
        </p:nvCxnSpPr>
        <p:spPr>
          <a:xfrm rot="16200000">
            <a:off x="147720" y="2037010"/>
            <a:ext cx="752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939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5A2E58-6DE2-486B-98EB-5ED2543654BD}"/>
              </a:ext>
            </a:extLst>
          </p:cNvPr>
          <p:cNvSpPr/>
          <p:nvPr/>
        </p:nvSpPr>
        <p:spPr>
          <a:xfrm>
            <a:off x="2719450" y="3716322"/>
            <a:ext cx="6627346" cy="10978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FC14E-6152-4400-986C-DDFEB277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OFDM Channel with Multiple RX Antennas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420C3-81FF-4A83-82EE-CD9BD46C0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OFDM channel acts as multiplication:</a:t>
                </a:r>
              </a:p>
              <a:p>
                <a:r>
                  <a:rPr lang="en-US" dirty="0"/>
                  <a:t>Under normal operation (delay spread is contained in CP):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𝒀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OFDM channel gains can be computed from the multi-path components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𝑠𝑦𝑚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OFDM symbol time,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sub-carrier spacing</a:t>
                </a:r>
              </a:p>
              <a:p>
                <a:pPr lvl="1"/>
                <a:r>
                  <a:rPr lang="en-US" dirty="0"/>
                  <a:t>For each path: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Doppler shift,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complex gain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420C3-81FF-4A83-82EE-CD9BD46C0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08F7-43D1-4F5B-9B4D-9AB3FCF9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3D694-F11D-4076-BDD8-9DABABC0D570}"/>
              </a:ext>
            </a:extLst>
          </p:cNvPr>
          <p:cNvSpPr txBox="1"/>
          <p:nvPr/>
        </p:nvSpPr>
        <p:spPr>
          <a:xfrm>
            <a:off x="3365159" y="2957012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RX symbol vector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5F3EF-EDF8-4003-976B-FD90415496FB}"/>
              </a:ext>
            </a:extLst>
          </p:cNvPr>
          <p:cNvSpPr txBox="1"/>
          <p:nvPr/>
        </p:nvSpPr>
        <p:spPr>
          <a:xfrm>
            <a:off x="5469756" y="2957012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Channel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B59E7-50F3-49A3-981F-9C9A1B263A08}"/>
              </a:ext>
            </a:extLst>
          </p:cNvPr>
          <p:cNvSpPr txBox="1"/>
          <p:nvPr/>
        </p:nvSpPr>
        <p:spPr>
          <a:xfrm>
            <a:off x="7724108" y="2931307"/>
            <a:ext cx="178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TX symbol vector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0F9426-B3CA-42A4-BF8E-312A650C599D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264284" y="2731325"/>
            <a:ext cx="640225" cy="225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BDFEA-EBF6-4D5D-AC47-D3EEB78BC8B7}"/>
              </a:ext>
            </a:extLst>
          </p:cNvPr>
          <p:cNvCxnSpPr>
            <a:cxnSpLocks/>
          </p:cNvCxnSpPr>
          <p:nvPr/>
        </p:nvCxnSpPr>
        <p:spPr>
          <a:xfrm flipH="1" flipV="1">
            <a:off x="6114297" y="2732619"/>
            <a:ext cx="12183" cy="277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07F4AD-BC22-41EF-A7D3-ED285C1F6F47}"/>
              </a:ext>
            </a:extLst>
          </p:cNvPr>
          <p:cNvCxnSpPr>
            <a:cxnSpLocks/>
          </p:cNvCxnSpPr>
          <p:nvPr/>
        </p:nvCxnSpPr>
        <p:spPr>
          <a:xfrm flipH="1" flipV="1">
            <a:off x="7216710" y="2796337"/>
            <a:ext cx="1367479" cy="26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631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Antenna Arrays and the Spatial Signature</a:t>
            </a:r>
          </a:p>
          <a:p>
            <a:r>
              <a:rPr lang="en-US" dirty="0"/>
              <a:t>Receive Beamforming and SNR Gain with a Single Path</a:t>
            </a:r>
          </a:p>
          <a:p>
            <a:r>
              <a:rPr lang="en-US" dirty="0"/>
              <a:t>Array Factor</a:t>
            </a:r>
          </a:p>
          <a:p>
            <a:r>
              <a:rPr lang="en-US" dirty="0"/>
              <a:t>Transmit Beamforming with a Single Path</a:t>
            </a:r>
          </a:p>
          <a:p>
            <a:r>
              <a:rPr lang="en-US" dirty="0"/>
              <a:t>Multipath and MIMO Channels</a:t>
            </a:r>
          </a:p>
          <a:p>
            <a:r>
              <a:rPr lang="en-US" dirty="0"/>
              <a:t>Linear Algebra and SVD Review</a:t>
            </a:r>
          </a:p>
          <a:p>
            <a:r>
              <a:rPr lang="en-US" dirty="0"/>
              <a:t>Beamforming Gains in Multipath Channels</a:t>
            </a:r>
          </a:p>
          <a:p>
            <a:r>
              <a:rPr lang="en-US" dirty="0"/>
              <a:t>Adding Element Gains and Normalizing Spatial Signatures for Mutual Coupling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17186" y="3751690"/>
            <a:ext cx="789116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17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3AB4F-B729-4D71-8056-FCA0D05D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Orthogonal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D08193-1E1C-48CC-BCAD-1838CF06AD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dirty="0"/>
                  <a:t>  (real or complex)</a:t>
                </a:r>
              </a:p>
              <a:p>
                <a:r>
                  <a:rPr lang="en-US" dirty="0"/>
                  <a:t>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orthogonal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Visually,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if they are at 90 degrees </a:t>
                </a:r>
              </a:p>
              <a:p>
                <a:r>
                  <a:rPr lang="en-US" dirty="0"/>
                  <a:t>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orthonormal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Vectors are pairwise orthogonal and unit norm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 basis</a:t>
                </a:r>
                <a:r>
                  <a:rPr lang="en-US" dirty="0"/>
                  <a:t>:  An orthonormal set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vector can be written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the coefficients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D08193-1E1C-48CC-BCAD-1838CF06AD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7633A-C9DC-45EE-A4B1-E3BCEC86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026" name="Picture 2" descr="Image result for orthogonal vectors">
            <a:extLst>
              <a:ext uri="{FF2B5EF4-FFF2-40B4-BE49-F238E27FC236}">
                <a16:creationId xmlns:a16="http://schemas.microsoft.com/office/drawing/2014/main" id="{EC0A6AAF-7CED-4434-8CB2-658BE6AE1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22"/>
          <a:stretch/>
        </p:blipFill>
        <p:spPr bwMode="auto">
          <a:xfrm>
            <a:off x="8799004" y="1219200"/>
            <a:ext cx="256275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orthogonal vectors">
            <a:extLst>
              <a:ext uri="{FF2B5EF4-FFF2-40B4-BE49-F238E27FC236}">
                <a16:creationId xmlns:a16="http://schemas.microsoft.com/office/drawing/2014/main" id="{0E8CE382-50B7-49FD-8126-0ED705EB2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9"/>
          <a:stretch/>
        </p:blipFill>
        <p:spPr bwMode="auto">
          <a:xfrm>
            <a:off x="8898339" y="3610430"/>
            <a:ext cx="270134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894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94915D-A6DB-4FB5-B1E3-9AFF3C49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Orthogonal and Unitary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D5E03F-5455-4508-A0AE-AD7F3C168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unitary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orthogonal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Orthogonal is just the real-valued version of unitary</a:t>
                </a:r>
              </a:p>
              <a:p>
                <a:r>
                  <a:rPr lang="en-US" dirty="0"/>
                  <a:t>Key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dirty="0"/>
                  <a:t> is orthogonal if and only if 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dirty="0"/>
                  <a:t> is orthogonal if and only if rows are orthonormal</a:t>
                </a:r>
              </a:p>
              <a:p>
                <a:pPr lvl="1"/>
                <a:r>
                  <a:rPr lang="en-US" b="0" dirty="0"/>
                  <a:t>Taking an inverse is easy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D5E03F-5455-4508-A0AE-AD7F3C16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A1A66-ABA2-439A-95B0-DA5923AB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41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932CA8-1D22-4191-91EF-73DFF7C7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Orthogonal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D14D4B-D43E-42ED-982C-A8710EAF78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2D rotation matrix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verify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3D rotation matrices are also orthogonal</a:t>
                </a:r>
              </a:p>
              <a:p>
                <a:r>
                  <a:rPr lang="en-US" dirty="0"/>
                  <a:t>Example with 3 vectors: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verify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 the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66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66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66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D14D4B-D43E-42ED-982C-A8710EAF7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B777C-EFC2-4D79-9130-C45C32A6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3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23F5-1A80-4E80-BC7C-ACC164B9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Beamspace</a:t>
            </a:r>
            <a:r>
              <a:rPr lang="en-US" dirty="0"/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69C5C0-7F40-4CC3-AD58-B5ABA644D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ULA with normalized steering vector: 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angles: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possible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The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/>
                  <a:t> are orthonormal</a:t>
                </a:r>
              </a:p>
              <a:p>
                <a:r>
                  <a:rPr lang="en-US" dirty="0"/>
                  <a:t>These are called the 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beamspace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vectors</a:t>
                </a:r>
              </a:p>
              <a:p>
                <a:pPr lvl="1"/>
                <a:r>
                  <a:rPr lang="en-US" b="0" dirty="0"/>
                  <a:t>An orthonormal basis for the spatial domain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69C5C0-7F40-4CC3-AD58-B5ABA644D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3647E-6252-47DB-BF80-9AA8A0DBD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0F1AE6-E9AD-437F-8E31-3E1CC1CF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096" y="3135421"/>
            <a:ext cx="43338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19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F95B2-72C1-4EB2-BC5A-C64C6E8B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Symmetric and Hermitian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8E9B8-E112-4D2A-9546-28A24A28A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Definition:  </a:t>
                </a:r>
              </a:p>
              <a:p>
                <a:pPr lvl="1"/>
                <a:r>
                  <a:rPr lang="en-US" dirty="0"/>
                  <a:t>A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symmetric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Hermitian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Symmetric is the real version of Hermitian</a:t>
                </a:r>
              </a:p>
              <a:p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symmetric / Hermitian:</a:t>
                </a:r>
              </a:p>
              <a:p>
                <a:pPr lvl="1"/>
                <a:r>
                  <a:rPr lang="en-US" dirty="0"/>
                  <a:t>There are an orthonormal set of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with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 eigenvalues are real (not complex)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= Matrix with the eigenvectors as the columns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orthogonal / unitary</a:t>
                </a:r>
              </a:p>
              <a:p>
                <a:pPr lvl="1"/>
                <a:r>
                  <a:rPr lang="en-US" dirty="0"/>
                  <a:t>Hence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𝑽𝑫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diagonalizable with unitary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8E9B8-E112-4D2A-9546-28A24A28A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DB81E-FCEE-417C-AC46-D325726C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2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8A0E44-EDCA-4B01-BB36-7A936114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B7238F-2844-4704-AFD0-BA6D41842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 Find an orthogonal bases of eigenvectors and their eigenvalues</a:t>
                </a:r>
              </a:p>
              <a:p>
                <a:r>
                  <a:rPr lang="en-US" dirty="0"/>
                  <a:t>Solution:  Eigenvalues: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𝑑𝑒𝑡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−4=0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=1±2=−1,3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B7238F-2844-4704-AFD0-BA6D41842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DD882-5A96-4B16-9AEE-9E566C05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4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 Phase Rotation with Displacement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83515" y="1635853"/>
                <a:ext cx="8875744" cy="43077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Delay of path at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 there is an additional delay: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Baseband response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 </a:t>
                </a:r>
                <a:br>
                  <a:rPr lang="en-US" dirty="0"/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begChr m:val="|"/>
                        <m:endChr m:val="|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But, by assumption of small displacement: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begChr m:val="|"/>
                        <m:endChr m:val="|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83515" y="1635853"/>
                <a:ext cx="8875744" cy="4307747"/>
              </a:xfrm>
              <a:blipFill>
                <a:blip r:embed="rId2"/>
                <a:stretch>
                  <a:fillRect l="-1648" b="-4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9037041" y="2598448"/>
            <a:ext cx="2481043" cy="1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98415" y="197463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415" y="1974630"/>
                <a:ext cx="304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317480" y="312590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 position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346459" y="1916170"/>
            <a:ext cx="1022926" cy="6822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89442" y="2623968"/>
                <a:ext cx="208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42" y="2623968"/>
                <a:ext cx="208973" cy="369332"/>
              </a:xfrm>
              <a:prstGeom prst="rect">
                <a:avLst/>
              </a:prstGeom>
              <a:blipFill>
                <a:blip r:embed="rId4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9341841" y="2458808"/>
            <a:ext cx="0" cy="26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522941" y="2536224"/>
            <a:ext cx="0" cy="26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369385" y="269907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385" y="2699074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7B923EAB-6D2E-458A-B5BB-8C402676ED01}"/>
              </a:ext>
            </a:extLst>
          </p:cNvPr>
          <p:cNvSpPr/>
          <p:nvPr/>
        </p:nvSpPr>
        <p:spPr>
          <a:xfrm>
            <a:off x="8671771" y="1824489"/>
            <a:ext cx="1241570" cy="1048615"/>
          </a:xfrm>
          <a:prstGeom prst="arc">
            <a:avLst>
              <a:gd name="adj1" fmla="val 16641064"/>
              <a:gd name="adj2" fmla="val 209019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8847E0-3081-4E98-9186-F585CE97FCD5}"/>
              </a:ext>
            </a:extLst>
          </p:cNvPr>
          <p:cNvCxnSpPr>
            <a:cxnSpLocks/>
          </p:cNvCxnSpPr>
          <p:nvPr/>
        </p:nvCxnSpPr>
        <p:spPr>
          <a:xfrm flipV="1">
            <a:off x="9352975" y="1468073"/>
            <a:ext cx="0" cy="1288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70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F95B2-72C1-4EB2-BC5A-C64C6E8B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Positive Definite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8E9B8-E112-4D2A-9546-28A24A28A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symmetric / Hermitian with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Recall that the eigenvalues are real</a:t>
                </a:r>
              </a:p>
              <a:p>
                <a:r>
                  <a:rPr lang="en-US" dirty="0"/>
                  <a:t>Definition: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positive semi-definite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positive definite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 for positive definite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is positive semi-definite</a:t>
                </a:r>
              </a:p>
              <a:p>
                <a:r>
                  <a:rPr lang="en-US" dirty="0"/>
                  <a:t>Key property: 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8E9B8-E112-4D2A-9546-28A24A28A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DB81E-FCEE-417C-AC46-D325726C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71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11BA52-0657-4D9D-948E-6CEF5210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7442D-5E9B-4657-9508-94C11A4FE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dirty="0"/>
                  <a:t>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 The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can be anything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(⇒)</m:t>
                    </m:r>
                  </m:oMath>
                </a14:m>
                <a:r>
                  <a:rPr lang="en-US" dirty="0"/>
                  <a:t>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. 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matrix square root</a:t>
                </a:r>
                <a:r>
                  <a:rPr lang="en-US" dirty="0"/>
                  <a:t>. 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 </a:t>
                </a:r>
              </a:p>
              <a:p>
                <a:pPr lvl="1"/>
                <a:r>
                  <a:rPr lang="en-US" dirty="0"/>
                  <a:t>Then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7442D-5E9B-4657-9508-94C11A4FE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ED0A4-9FD0-4FE0-85D3-A98F9794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D4CEC4-3700-4C90-8214-F2BEEC070D7F}"/>
                  </a:ext>
                </a:extLst>
              </p:cNvPr>
              <p:cNvSpPr/>
              <p:nvPr/>
            </p:nvSpPr>
            <p:spPr>
              <a:xfrm>
                <a:off x="8610600" y="2286000"/>
                <a:ext cx="990600" cy="914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D4CEC4-3700-4C90-8214-F2BEEC070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286000"/>
                <a:ext cx="9906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0F69100-FEAA-4B72-AC87-F13CAD07657C}"/>
                  </a:ext>
                </a:extLst>
              </p:cNvPr>
              <p:cNvSpPr/>
              <p:nvPr/>
            </p:nvSpPr>
            <p:spPr>
              <a:xfrm>
                <a:off x="10132856" y="2286000"/>
                <a:ext cx="535145" cy="9144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0F69100-FEAA-4B72-AC87-F13CAD076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856" y="2286000"/>
                <a:ext cx="535145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E1E4E7-6C9B-442E-A2C6-D49F1CF04E08}"/>
              </a:ext>
            </a:extLst>
          </p:cNvPr>
          <p:cNvSpPr/>
          <p:nvPr/>
        </p:nvSpPr>
        <p:spPr>
          <a:xfrm rot="16200000">
            <a:off x="10933829" y="2096372"/>
            <a:ext cx="535145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14BA27-2752-474E-910B-8489D06899F0}"/>
                  </a:ext>
                </a:extLst>
              </p:cNvPr>
              <p:cNvSpPr/>
              <p:nvPr/>
            </p:nvSpPr>
            <p:spPr>
              <a:xfrm>
                <a:off x="10909898" y="2368906"/>
                <a:ext cx="50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14BA27-2752-474E-910B-8489D0689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898" y="2368906"/>
                <a:ext cx="506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E4A56E-2B48-496A-824B-A9955C236739}"/>
                  </a:ext>
                </a:extLst>
              </p:cNvPr>
              <p:cNvSpPr/>
              <p:nvPr/>
            </p:nvSpPr>
            <p:spPr>
              <a:xfrm>
                <a:off x="9656073" y="2484387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E4A56E-2B48-496A-824B-A9955C236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073" y="2484387"/>
                <a:ext cx="4219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59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482994"/>
                <a:ext cx="10058400" cy="238610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 an SVD is a factorization of the form,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a unitary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, a unitary matrix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iag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.  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iag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singular values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All matrices have an SVD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482994"/>
                <a:ext cx="10058400" cy="2386102"/>
              </a:xfrm>
              <a:blipFill>
                <a:blip r:embed="rId3"/>
                <a:stretch>
                  <a:fillRect l="-1333" t="-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702B7E-26FB-4063-B65A-849A5B73940C}"/>
                  </a:ext>
                </a:extLst>
              </p:cNvPr>
              <p:cNvSpPr/>
              <p:nvPr/>
            </p:nvSpPr>
            <p:spPr>
              <a:xfrm>
                <a:off x="1390402" y="1947705"/>
                <a:ext cx="535145" cy="914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702B7E-26FB-4063-B65A-849A5B739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02" y="1947705"/>
                <a:ext cx="535145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381935-0D8B-4A5E-98CA-DD205ED86114}"/>
                  </a:ext>
                </a:extLst>
              </p:cNvPr>
              <p:cNvSpPr/>
              <p:nvPr/>
            </p:nvSpPr>
            <p:spPr>
              <a:xfrm>
                <a:off x="2437645" y="1972842"/>
                <a:ext cx="914401" cy="9144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381935-0D8B-4A5E-98CA-DD205ED86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45" y="1972842"/>
                <a:ext cx="914401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AEB62F9-6A85-43AD-B84C-DBBC6DD4BDD2}"/>
              </a:ext>
            </a:extLst>
          </p:cNvPr>
          <p:cNvSpPr/>
          <p:nvPr/>
        </p:nvSpPr>
        <p:spPr>
          <a:xfrm rot="16200000">
            <a:off x="4173925" y="1951313"/>
            <a:ext cx="455814" cy="4975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199B56-1963-4D45-8B6C-C79B0DD16A84}"/>
                  </a:ext>
                </a:extLst>
              </p:cNvPr>
              <p:cNvSpPr/>
              <p:nvPr/>
            </p:nvSpPr>
            <p:spPr>
              <a:xfrm>
                <a:off x="4218430" y="2040471"/>
                <a:ext cx="4256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199B56-1963-4D45-8B6C-C79B0DD16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430" y="2040471"/>
                <a:ext cx="425614" cy="369332"/>
              </a:xfrm>
              <a:prstGeom prst="rect">
                <a:avLst/>
              </a:prstGeom>
              <a:blipFill>
                <a:blip r:embed="rId6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6E8706-B0A8-42C0-B842-7A9C0D92DB16}"/>
                  </a:ext>
                </a:extLst>
              </p:cNvPr>
              <p:cNvSpPr/>
              <p:nvPr/>
            </p:nvSpPr>
            <p:spPr>
              <a:xfrm>
                <a:off x="2067312" y="2181001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6E8706-B0A8-42C0-B842-7A9C0D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12" y="2181001"/>
                <a:ext cx="4219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1E1336-F874-4AF0-84D7-5CE8901CA855}"/>
                  </a:ext>
                </a:extLst>
              </p:cNvPr>
              <p:cNvSpPr txBox="1"/>
              <p:nvPr/>
            </p:nvSpPr>
            <p:spPr>
              <a:xfrm>
                <a:off x="2057843" y="1480256"/>
                <a:ext cx="1754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“Tall”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1E1336-F874-4AF0-84D7-5CE8901CA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43" y="1480256"/>
                <a:ext cx="1754263" cy="369332"/>
              </a:xfrm>
              <a:prstGeom prst="rect">
                <a:avLst/>
              </a:prstGeom>
              <a:blipFill>
                <a:blip r:embed="rId8"/>
                <a:stretch>
                  <a:fillRect l="-313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B7E8073-138B-447B-84BC-7B9AA1CF85F8}"/>
              </a:ext>
            </a:extLst>
          </p:cNvPr>
          <p:cNvSpPr/>
          <p:nvPr/>
        </p:nvSpPr>
        <p:spPr>
          <a:xfrm>
            <a:off x="3473954" y="1962797"/>
            <a:ext cx="506806" cy="923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05985-701E-4C76-80EC-310946EC6E51}"/>
              </a:ext>
            </a:extLst>
          </p:cNvPr>
          <p:cNvSpPr/>
          <p:nvPr/>
        </p:nvSpPr>
        <p:spPr>
          <a:xfrm>
            <a:off x="3481902" y="1972842"/>
            <a:ext cx="498857" cy="429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23F070-B1AE-420B-9AF4-CFFB53B87C70}"/>
              </a:ext>
            </a:extLst>
          </p:cNvPr>
          <p:cNvCxnSpPr>
            <a:cxnSpLocks/>
          </p:cNvCxnSpPr>
          <p:nvPr/>
        </p:nvCxnSpPr>
        <p:spPr>
          <a:xfrm>
            <a:off x="3481903" y="1995359"/>
            <a:ext cx="498856" cy="4065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FAE53-70BE-4FF7-9427-DE19931A7CB0}"/>
                  </a:ext>
                </a:extLst>
              </p:cNvPr>
              <p:cNvSpPr txBox="1"/>
              <p:nvPr/>
            </p:nvSpPr>
            <p:spPr>
              <a:xfrm>
                <a:off x="3424030" y="2217658"/>
                <a:ext cx="6160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FAE53-70BE-4FF7-9427-DE19931A7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030" y="2217658"/>
                <a:ext cx="61603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EBF2D8-D2FB-4A23-8AD2-6F7770D0356B}"/>
                  </a:ext>
                </a:extLst>
              </p:cNvPr>
              <p:cNvSpPr/>
              <p:nvPr/>
            </p:nvSpPr>
            <p:spPr>
              <a:xfrm>
                <a:off x="5676086" y="1962798"/>
                <a:ext cx="1017690" cy="43175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EBF2D8-D2FB-4A23-8AD2-6F7770D03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86" y="1962798"/>
                <a:ext cx="1017690" cy="4317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B70009E-801D-4CC2-A71D-C529E29E5B50}"/>
                  </a:ext>
                </a:extLst>
              </p:cNvPr>
              <p:cNvSpPr/>
              <p:nvPr/>
            </p:nvSpPr>
            <p:spPr>
              <a:xfrm>
                <a:off x="7106243" y="1945136"/>
                <a:ext cx="535146" cy="4317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B70009E-801D-4CC2-A71D-C529E29E5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243" y="1945136"/>
                <a:ext cx="535146" cy="4317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39ED236-0F99-4D88-8E48-AE65D0D52CC7}"/>
              </a:ext>
            </a:extLst>
          </p:cNvPr>
          <p:cNvSpPr/>
          <p:nvPr/>
        </p:nvSpPr>
        <p:spPr>
          <a:xfrm rot="16200000">
            <a:off x="8752894" y="1964553"/>
            <a:ext cx="914399" cy="9108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5C576BE-3F82-41FE-A2BF-97E251F6A017}"/>
                  </a:ext>
                </a:extLst>
              </p:cNvPr>
              <p:cNvSpPr/>
              <p:nvPr/>
            </p:nvSpPr>
            <p:spPr>
              <a:xfrm>
                <a:off x="9019085" y="2192229"/>
                <a:ext cx="4256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5C576BE-3F82-41FE-A2BF-97E251F6A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085" y="2192229"/>
                <a:ext cx="425614" cy="369332"/>
              </a:xfrm>
              <a:prstGeom prst="rect">
                <a:avLst/>
              </a:prstGeom>
              <a:blipFill>
                <a:blip r:embed="rId12"/>
                <a:stretch>
                  <a:fillRect l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30FB519-C78E-446C-A6A3-7EEEB7C6BEF8}"/>
                  </a:ext>
                </a:extLst>
              </p:cNvPr>
              <p:cNvSpPr/>
              <p:nvPr/>
            </p:nvSpPr>
            <p:spPr>
              <a:xfrm>
                <a:off x="6722448" y="1941799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30FB519-C78E-446C-A6A3-7EEEB7C6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448" y="1941799"/>
                <a:ext cx="4219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8F4A0B-8C56-4658-9041-D9C8AAD2500C}"/>
                  </a:ext>
                </a:extLst>
              </p:cNvPr>
              <p:cNvSpPr txBox="1"/>
              <p:nvPr/>
            </p:nvSpPr>
            <p:spPr>
              <a:xfrm>
                <a:off x="6732766" y="1470212"/>
                <a:ext cx="1747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“Fat”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8F4A0B-8C56-4658-9041-D9C8AAD25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66" y="1470212"/>
                <a:ext cx="1747338" cy="369332"/>
              </a:xfrm>
              <a:prstGeom prst="rect">
                <a:avLst/>
              </a:prstGeom>
              <a:blipFill>
                <a:blip r:embed="rId14"/>
                <a:stretch>
                  <a:fillRect l="-27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8C76F2E-69A1-4B7F-B6C4-515100B564EB}"/>
              </a:ext>
            </a:extLst>
          </p:cNvPr>
          <p:cNvSpPr/>
          <p:nvPr/>
        </p:nvSpPr>
        <p:spPr>
          <a:xfrm>
            <a:off x="7763296" y="1962798"/>
            <a:ext cx="914401" cy="3964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66D4E-C943-4283-97C6-FFAA91DD74F6}"/>
              </a:ext>
            </a:extLst>
          </p:cNvPr>
          <p:cNvSpPr/>
          <p:nvPr/>
        </p:nvSpPr>
        <p:spPr>
          <a:xfrm>
            <a:off x="7763296" y="1962798"/>
            <a:ext cx="435146" cy="389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405E28-C77B-40D8-848A-6B17D4AFFC7C}"/>
              </a:ext>
            </a:extLst>
          </p:cNvPr>
          <p:cNvCxnSpPr/>
          <p:nvPr/>
        </p:nvCxnSpPr>
        <p:spPr>
          <a:xfrm>
            <a:off x="7763296" y="1962798"/>
            <a:ext cx="435146" cy="41409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68BAD8-C846-44E2-BC9E-7E38B866A93C}"/>
                  </a:ext>
                </a:extLst>
              </p:cNvPr>
              <p:cNvSpPr txBox="1"/>
              <p:nvPr/>
            </p:nvSpPr>
            <p:spPr>
              <a:xfrm>
                <a:off x="7949600" y="1962015"/>
                <a:ext cx="6160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68BAD8-C846-44E2-BC9E-7E38B866A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600" y="1962015"/>
                <a:ext cx="61603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9E50CC-3EE2-4910-956B-90D9F47ADBC3}"/>
                  </a:ext>
                </a:extLst>
              </p:cNvPr>
              <p:cNvSpPr txBox="1"/>
              <p:nvPr/>
            </p:nvSpPr>
            <p:spPr>
              <a:xfrm>
                <a:off x="1185276" y="2954846"/>
                <a:ext cx="88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9E50CC-3EE2-4910-956B-90D9F47AD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76" y="2954846"/>
                <a:ext cx="88203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6CC90C-7201-4411-8B34-5891A2E9784E}"/>
                  </a:ext>
                </a:extLst>
              </p:cNvPr>
              <p:cNvSpPr txBox="1"/>
              <p:nvPr/>
            </p:nvSpPr>
            <p:spPr>
              <a:xfrm>
                <a:off x="2453827" y="2904832"/>
                <a:ext cx="910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6CC90C-7201-4411-8B34-5891A2E9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827" y="2904832"/>
                <a:ext cx="91089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9DA634-1028-494F-BA72-A8966CE9A9DF}"/>
                  </a:ext>
                </a:extLst>
              </p:cNvPr>
              <p:cNvSpPr txBox="1"/>
              <p:nvPr/>
            </p:nvSpPr>
            <p:spPr>
              <a:xfrm>
                <a:off x="3295787" y="2876071"/>
                <a:ext cx="910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9DA634-1028-494F-BA72-A8966CE9A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787" y="2876071"/>
                <a:ext cx="91089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65D423-3194-49B7-B7A8-D6CA564CE001}"/>
                  </a:ext>
                </a:extLst>
              </p:cNvPr>
              <p:cNvSpPr txBox="1"/>
              <p:nvPr/>
            </p:nvSpPr>
            <p:spPr>
              <a:xfrm>
                <a:off x="3994648" y="2487865"/>
                <a:ext cx="853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65D423-3194-49B7-B7A8-D6CA564CE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48" y="2487865"/>
                <a:ext cx="85318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0C2559E-BAED-4743-BE09-5AB3D64DCA8C}"/>
                  </a:ext>
                </a:extLst>
              </p:cNvPr>
              <p:cNvSpPr txBox="1"/>
              <p:nvPr/>
            </p:nvSpPr>
            <p:spPr>
              <a:xfrm>
                <a:off x="8783502" y="2915119"/>
                <a:ext cx="853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0C2559E-BAED-4743-BE09-5AB3D64DC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502" y="2915119"/>
                <a:ext cx="85318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6EB174-C6A7-4D11-A75E-F537B90EF88F}"/>
                  </a:ext>
                </a:extLst>
              </p:cNvPr>
              <p:cNvSpPr txBox="1"/>
              <p:nvPr/>
            </p:nvSpPr>
            <p:spPr>
              <a:xfrm>
                <a:off x="7707833" y="2474743"/>
                <a:ext cx="910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6EB174-C6A7-4D11-A75E-F537B90EF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833" y="2474743"/>
                <a:ext cx="91089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9438B9-CD8B-454E-B26B-84386395C622}"/>
                  </a:ext>
                </a:extLst>
              </p:cNvPr>
              <p:cNvSpPr txBox="1"/>
              <p:nvPr/>
            </p:nvSpPr>
            <p:spPr>
              <a:xfrm>
                <a:off x="6908702" y="2492403"/>
                <a:ext cx="910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9438B9-CD8B-454E-B26B-84386395C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702" y="2492403"/>
                <a:ext cx="91089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338940-F9E9-4163-8D82-526F0FE70F59}"/>
                  </a:ext>
                </a:extLst>
              </p:cNvPr>
              <p:cNvSpPr txBox="1"/>
              <p:nvPr/>
            </p:nvSpPr>
            <p:spPr>
              <a:xfrm>
                <a:off x="5820597" y="2495716"/>
                <a:ext cx="88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338940-F9E9-4163-8D82-526F0FE70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597" y="2495716"/>
                <a:ext cx="88203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9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24112-6CFA-4FB0-8D61-0912397A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can check that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Also verify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found by (cleverly) permute the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in general, use a computer to compute SVD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2BDF3-AB02-468B-B93C-04CED82E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99A2F-557B-4BE9-9AF4-08877218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83979"/>
            <a:ext cx="1714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A79FA-56D7-4A66-A253-BFE16425C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36354"/>
            <a:ext cx="1962150" cy="1038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B63FF-FA98-4052-8B88-AD9117E32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287" y="2683954"/>
            <a:ext cx="2600325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83D04-572E-428B-9803-130DDE3FA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239" y="1400580"/>
            <a:ext cx="1428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3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1A441-3C08-474A-B93E-15EE3EA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a transformed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are the coefficients of the input in the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are the coefficients in the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Each input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Consequence:  </a:t>
                </a:r>
              </a:p>
              <a:p>
                <a:pPr lvl="1"/>
                <a:r>
                  <a:rPr lang="en-US" dirty="0"/>
                  <a:t>SVD finds orthonormal bases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such that</a:t>
                </a:r>
                <a:br>
                  <a:rPr lang="en-US" dirty="0"/>
                </a:br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linear scaling in each basis vector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BB6EC-A1CB-4E5B-A5F1-F0AB4152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3074" name="Picture 2" descr="https://upload.wikimedia.org/wikipedia/commons/thumb/b/bb/Singular-Value-Decomposition.svg/1920px-Singular-Value-Decomposition.svg.png">
            <a:extLst>
              <a:ext uri="{FF2B5EF4-FFF2-40B4-BE49-F238E27FC236}">
                <a16:creationId xmlns:a16="http://schemas.microsoft.com/office/drawing/2014/main" id="{F647FAFC-41A8-45CB-93CF-AAFEF22F1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29000"/>
            <a:ext cx="335350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B4DEE-2F24-4D7A-AA4C-8414D9A7FEE3}"/>
              </a:ext>
            </a:extLst>
          </p:cNvPr>
          <p:cNvSpPr txBox="1"/>
          <p:nvPr/>
        </p:nvSpPr>
        <p:spPr>
          <a:xfrm>
            <a:off x="8610600" y="3547646"/>
            <a:ext cx="3209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baseline="-250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D76F5-1325-4B16-8180-BA01CEF6A6D2}"/>
              </a:ext>
            </a:extLst>
          </p:cNvPr>
          <p:cNvSpPr txBox="1"/>
          <p:nvPr/>
        </p:nvSpPr>
        <p:spPr>
          <a:xfrm>
            <a:off x="8077200" y="5918928"/>
            <a:ext cx="3209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baseline="-25000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B386E-2D48-43C0-A5BF-3835C8BBA055}"/>
                  </a:ext>
                </a:extLst>
              </p:cNvPr>
              <p:cNvSpPr txBox="1"/>
              <p:nvPr/>
            </p:nvSpPr>
            <p:spPr>
              <a:xfrm>
                <a:off x="7649308" y="2855573"/>
                <a:ext cx="418320" cy="5734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baseline="-25000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B386E-2D48-43C0-A5BF-3835C8BBA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08" y="2855573"/>
                <a:ext cx="418320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B56DB9-22F4-4C23-A070-29C1EBBA6550}"/>
                  </a:ext>
                </a:extLst>
              </p:cNvPr>
              <p:cNvSpPr txBox="1"/>
              <p:nvPr/>
            </p:nvSpPr>
            <p:spPr>
              <a:xfrm>
                <a:off x="9753600" y="2828404"/>
                <a:ext cx="418320" cy="5734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B56DB9-22F4-4C23-A070-29C1EBBA6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2828404"/>
                <a:ext cx="418320" cy="573427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377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F4C55D-A756-4829-9F22-3D442B6A8A48}"/>
              </a:ext>
            </a:extLst>
          </p:cNvPr>
          <p:cNvSpPr/>
          <p:nvPr/>
        </p:nvSpPr>
        <p:spPr>
          <a:xfrm>
            <a:off x="1383475" y="1911927"/>
            <a:ext cx="6258296" cy="7243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28462-1679-473E-A68C-575BFA2C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and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51C60-E1E0-45E5-99EE-2B4C81F74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811686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Suppose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 then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 of positive singular values</a:t>
                </a:r>
              </a:p>
              <a:p>
                <a:endParaRPr lang="en-US" dirty="0"/>
              </a:p>
              <a:p>
                <a:r>
                  <a:rPr lang="en-US" dirty="0"/>
                  <a:t>Ex:  Suppose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5×3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={10,2,0}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Proof:  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the output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by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, we can span a space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51C60-E1E0-45E5-99EE-2B4C81F74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811686" cy="4329817"/>
              </a:xfrm>
              <a:blipFill>
                <a:blip r:embed="rId2"/>
                <a:stretch>
                  <a:fillRect l="-214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6D1E1-942D-4485-B020-A8EE7E75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AA3CD5-628B-44C7-8775-E5660C24A9DD}"/>
              </a:ext>
            </a:extLst>
          </p:cNvPr>
          <p:cNvSpPr txBox="1">
            <a:spLocks/>
          </p:cNvSpPr>
          <p:nvPr/>
        </p:nvSpPr>
        <p:spPr>
          <a:xfrm>
            <a:off x="10516516" y="5789804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5F3B30-C9D7-4E09-9441-F95A227E797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2" descr="https://upload.wikimedia.org/wikipedia/commons/thumb/b/bb/Singular-Value-Decomposition.svg/1920px-Singular-Value-Decomposition.svg.png">
            <a:extLst>
              <a:ext uri="{FF2B5EF4-FFF2-40B4-BE49-F238E27FC236}">
                <a16:creationId xmlns:a16="http://schemas.microsoft.com/office/drawing/2014/main" id="{E0FBFE46-AEC9-4D6B-9290-302BABE4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20" y="2904534"/>
            <a:ext cx="335350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7EDAA-5DB1-4255-A9C4-37804F1ECC78}"/>
              </a:ext>
            </a:extLst>
          </p:cNvPr>
          <p:cNvSpPr txBox="1"/>
          <p:nvPr/>
        </p:nvSpPr>
        <p:spPr>
          <a:xfrm>
            <a:off x="9780320" y="3023180"/>
            <a:ext cx="3209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baseline="-25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08041-366A-4F98-A64B-D02F12FC219C}"/>
              </a:ext>
            </a:extLst>
          </p:cNvPr>
          <p:cNvSpPr txBox="1"/>
          <p:nvPr/>
        </p:nvSpPr>
        <p:spPr>
          <a:xfrm>
            <a:off x="9246920" y="5394462"/>
            <a:ext cx="3209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baseline="-25000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703D6-B896-45F4-8E0C-AC4BC378BB5D}"/>
                  </a:ext>
                </a:extLst>
              </p:cNvPr>
              <p:cNvSpPr txBox="1"/>
              <p:nvPr/>
            </p:nvSpPr>
            <p:spPr>
              <a:xfrm>
                <a:off x="8819028" y="2331107"/>
                <a:ext cx="418320" cy="5734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baseline="-25000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703D6-B896-45F4-8E0C-AC4BC378B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028" y="2331107"/>
                <a:ext cx="418320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F1EAF5-7716-4F5E-B0B6-11B1477AF33C}"/>
                  </a:ext>
                </a:extLst>
              </p:cNvPr>
              <p:cNvSpPr txBox="1"/>
              <p:nvPr/>
            </p:nvSpPr>
            <p:spPr>
              <a:xfrm>
                <a:off x="10946520" y="2256084"/>
                <a:ext cx="418320" cy="5734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F1EAF5-7716-4F5E-B0B6-11B1477AF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520" y="2256084"/>
                <a:ext cx="418320" cy="573427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8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1C0F-0FFF-48E8-90F4-9832203C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Rank One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DFCFE5-A70F-4B99-B2BA-D4F55BB8D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9028488" cy="4329817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sum of rank one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ℓ=1,…,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are an orthonormal  basis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ℓ=1,…,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are an orthonormal basis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DFCFE5-A70F-4B99-B2BA-D4F55BB8D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9028488" cy="4329817"/>
              </a:xfrm>
              <a:blipFill>
                <a:blip r:embed="rId2"/>
                <a:stretch>
                  <a:fillRect l="-162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56502-428E-4788-B116-CF26E8169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F47D4-86BF-4243-B0AC-4F545B813B57}"/>
                  </a:ext>
                </a:extLst>
              </p:cNvPr>
              <p:cNvSpPr/>
              <p:nvPr/>
            </p:nvSpPr>
            <p:spPr>
              <a:xfrm>
                <a:off x="7324171" y="1615403"/>
                <a:ext cx="535145" cy="914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F47D4-86BF-4243-B0AC-4F545B813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171" y="1615403"/>
                <a:ext cx="535145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840BE4-99F8-438A-9EED-81DC5CF643F8}"/>
                  </a:ext>
                </a:extLst>
              </p:cNvPr>
              <p:cNvSpPr/>
              <p:nvPr/>
            </p:nvSpPr>
            <p:spPr>
              <a:xfrm>
                <a:off x="8351557" y="1616583"/>
                <a:ext cx="914401" cy="9144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840BE4-99F8-438A-9EED-81DC5CF6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557" y="1616583"/>
                <a:ext cx="914401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BB48F61-3366-46A7-9583-0499FF31E6C6}"/>
              </a:ext>
            </a:extLst>
          </p:cNvPr>
          <p:cNvSpPr/>
          <p:nvPr/>
        </p:nvSpPr>
        <p:spPr>
          <a:xfrm rot="16200000">
            <a:off x="10087837" y="1595054"/>
            <a:ext cx="455814" cy="4975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9437BC7-BAFA-4AE0-8190-70461D5846C5}"/>
                  </a:ext>
                </a:extLst>
              </p:cNvPr>
              <p:cNvSpPr/>
              <p:nvPr/>
            </p:nvSpPr>
            <p:spPr>
              <a:xfrm>
                <a:off x="10132342" y="1684212"/>
                <a:ext cx="4256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9437BC7-BAFA-4AE0-8190-70461D584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342" y="1684212"/>
                <a:ext cx="425614" cy="369332"/>
              </a:xfrm>
              <a:prstGeom prst="rect">
                <a:avLst/>
              </a:prstGeom>
              <a:blipFill>
                <a:blip r:embed="rId5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B79DA3-E075-46B7-82D1-3F151188AD51}"/>
                  </a:ext>
                </a:extLst>
              </p:cNvPr>
              <p:cNvSpPr/>
              <p:nvPr/>
            </p:nvSpPr>
            <p:spPr>
              <a:xfrm>
                <a:off x="7981224" y="1824742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B79DA3-E075-46B7-82D1-3F151188A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224" y="1824742"/>
                <a:ext cx="4219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34F2065-E7FE-4EEF-A97F-6DE9D3507542}"/>
              </a:ext>
            </a:extLst>
          </p:cNvPr>
          <p:cNvSpPr/>
          <p:nvPr/>
        </p:nvSpPr>
        <p:spPr>
          <a:xfrm>
            <a:off x="9387866" y="1606538"/>
            <a:ext cx="506806" cy="923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08967E-4821-4E84-BDD9-E38B2DB538AF}"/>
              </a:ext>
            </a:extLst>
          </p:cNvPr>
          <p:cNvSpPr/>
          <p:nvPr/>
        </p:nvSpPr>
        <p:spPr>
          <a:xfrm>
            <a:off x="9395814" y="1616583"/>
            <a:ext cx="498857" cy="429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CE69DB-1950-4680-B6E0-2F6FCD7CBCC4}"/>
              </a:ext>
            </a:extLst>
          </p:cNvPr>
          <p:cNvCxnSpPr>
            <a:cxnSpLocks/>
          </p:cNvCxnSpPr>
          <p:nvPr/>
        </p:nvCxnSpPr>
        <p:spPr>
          <a:xfrm>
            <a:off x="9395815" y="1639100"/>
            <a:ext cx="498856" cy="4065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D6C45B-5A34-4307-8DD7-96745AD437B1}"/>
                  </a:ext>
                </a:extLst>
              </p:cNvPr>
              <p:cNvSpPr txBox="1"/>
              <p:nvPr/>
            </p:nvSpPr>
            <p:spPr>
              <a:xfrm>
                <a:off x="9337942" y="1861399"/>
                <a:ext cx="6160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D6C45B-5A34-4307-8DD7-96745AD43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942" y="1861399"/>
                <a:ext cx="6160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27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Antenna Arrays and the Spatial Signature</a:t>
            </a:r>
          </a:p>
          <a:p>
            <a:r>
              <a:rPr lang="en-US" dirty="0"/>
              <a:t>Receive Beamforming and SNR Gain with a Single Path</a:t>
            </a:r>
          </a:p>
          <a:p>
            <a:r>
              <a:rPr lang="en-US" dirty="0"/>
              <a:t>Array Factor</a:t>
            </a:r>
          </a:p>
          <a:p>
            <a:r>
              <a:rPr lang="en-US" dirty="0"/>
              <a:t>Transmit Beamforming with a Single Path</a:t>
            </a:r>
          </a:p>
          <a:p>
            <a:r>
              <a:rPr lang="en-US" dirty="0"/>
              <a:t>Multipath and MIMO Channels</a:t>
            </a:r>
          </a:p>
          <a:p>
            <a:r>
              <a:rPr lang="en-US" dirty="0"/>
              <a:t>Linear Algebra and SVD Review</a:t>
            </a:r>
          </a:p>
          <a:p>
            <a:r>
              <a:rPr lang="en-US" dirty="0"/>
              <a:t>Beamforming Gains in Multipath Channels</a:t>
            </a:r>
          </a:p>
          <a:p>
            <a:r>
              <a:rPr lang="en-US" dirty="0"/>
              <a:t>Adding Element Gains and Normalizing Spatial Signatures for Mutual Coupling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17186" y="4185140"/>
            <a:ext cx="789116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96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85A9-1252-487D-B4DD-B99EFEB7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the Channel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8FE95-7CD1-4E7E-8D23-CB58A5528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MIMO channel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sup>
                        </m:sSup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RX energy per antenna on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phase that varies with frequency and time</a:t>
                </a:r>
              </a:p>
              <a:p>
                <a:r>
                  <a:rPr lang="en-US" dirty="0"/>
                  <a:t>We can write this as: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𝑟𝑥</m:t>
                                </m:r>
                              </m:sub>
                            </m:sSub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rad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= normalized steering vectors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Interpretation: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paths = rank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signatures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are orthogonal then  they are the left and right singular vectors</a:t>
                </a:r>
              </a:p>
              <a:p>
                <a:pPr lvl="1"/>
                <a:r>
                  <a:rPr lang="en-US" dirty="0"/>
                  <a:t>In this case, singular values squared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RX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beamforming gain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8FE95-7CD1-4E7E-8D23-CB58A5528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56663-C875-4BCB-A733-E4F6863C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86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1B26-470B-4D5E-93B3-FF65B26F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Beamforming on a MIMO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EF32B-7EC4-4606-8E95-0D9D4547F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MIMO channel,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Channel on time and frequency resource</a:t>
                </a:r>
              </a:p>
              <a:p>
                <a:r>
                  <a:rPr lang="en-US" dirty="0"/>
                  <a:t>Apply TX beamforming: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so total transmit energy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Apply RX beamforming: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so total received noise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Equivalent channel: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complex beamformed channel gain </a:t>
                </a:r>
              </a:p>
              <a:p>
                <a:pPr lvl="1"/>
                <a:r>
                  <a:rPr lang="en-US" dirty="0"/>
                  <a:t>Noise energy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SNR with beamforming: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EF32B-7EC4-4606-8E95-0D9D4547F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A469F-3FBF-45DC-93AF-C93C9BD0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3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for a ULA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536086"/>
                <a:ext cx="9063824" cy="4599672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Uniform Linear array (ULA)</a:t>
                </a:r>
                <a:endParaRPr lang="es-ES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antenna positions spaced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Transmit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Channel single path with </a:t>
                </a:r>
                <a:r>
                  <a:rPr lang="en-US" dirty="0" err="1"/>
                  <a:t>AoA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complex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Response at position: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vector notation, we can write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1"/>
                    </a:solidFill>
                  </a:rPr>
                  <a:t>channel vector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ES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ES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536086"/>
                <a:ext cx="9063824" cy="4599672"/>
              </a:xfrm>
              <a:blipFill>
                <a:blip r:embed="rId2"/>
                <a:stretch>
                  <a:fillRect l="-1614" t="-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Antenna Array Factor Calculator: HELP">
            <a:extLst>
              <a:ext uri="{FF2B5EF4-FFF2-40B4-BE49-F238E27FC236}">
                <a16:creationId xmlns:a16="http://schemas.microsoft.com/office/drawing/2014/main" id="{27080F9D-8470-49AE-88E0-8F30ADF2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9" y="675412"/>
            <a:ext cx="3275386" cy="21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239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1B26-470B-4D5E-93B3-FF65B26F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SNR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EF32B-7EC4-4606-8E95-0D9D4547F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From previous slide, MIMO channel with beamforming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Gain: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Noise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SNR: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Want to select the beamforming vectors to maximize the SNR: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lim>
                    </m:limLow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SVD.  Then, then the optimal vectors are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conjugate of the left singular vector for maximal singular value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conjugate of the right singular vector for maximal singular value</a:t>
                </a:r>
              </a:p>
              <a:p>
                <a:pPr marL="201168" lvl="1" indent="0">
                  <a:buNone/>
                </a:pPr>
                <a:r>
                  <a:rPr lang="en-US" dirty="0"/>
                  <a:t>Also, the max value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maximum singular value squared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EF32B-7EC4-4606-8E95-0D9D4547F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A469F-3FBF-45DC-93AF-C93C9BD0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224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85A9-1252-487D-B4DD-B99EFEB7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CSI Requirements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8FE95-7CD1-4E7E-8D23-CB58A5528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Optimal BF vectors are maximal singular vectors of channel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TX and RX must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exactly</a:t>
                </a:r>
              </a:p>
              <a:p>
                <a:pPr lvl="1"/>
                <a:r>
                  <a:rPr lang="en-US" dirty="0"/>
                  <a:t>Channel state information (CSI) must be available at TX and RX</a:t>
                </a:r>
              </a:p>
              <a:p>
                <a:pPr lvl="1"/>
                <a:r>
                  <a:rPr lang="en-US" dirty="0"/>
                  <a:t>In general,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varies with time and frequency</a:t>
                </a:r>
              </a:p>
              <a:p>
                <a:pPr lvl="1"/>
                <a:r>
                  <a:rPr lang="en-US" dirty="0"/>
                  <a:t>Hence channel needs to be tracked!</a:t>
                </a:r>
              </a:p>
              <a:p>
                <a:r>
                  <a:rPr lang="en-US" dirty="0"/>
                  <a:t>Next lecture we will discuss:</a:t>
                </a:r>
              </a:p>
              <a:p>
                <a:pPr lvl="1"/>
                <a:r>
                  <a:rPr lang="en-US" dirty="0"/>
                  <a:t>How to track channel in practical systems</a:t>
                </a:r>
              </a:p>
              <a:p>
                <a:pPr lvl="1"/>
                <a:r>
                  <a:rPr lang="en-US" dirty="0"/>
                  <a:t>Methods to approximate beamforming if exact tracking is not possible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8FE95-7CD1-4E7E-8D23-CB58A5528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56663-C875-4BCB-A733-E4F6863C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83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Antenna Arrays and the Spatial Signature</a:t>
            </a:r>
          </a:p>
          <a:p>
            <a:r>
              <a:rPr lang="en-US" dirty="0"/>
              <a:t>Receive Beamforming and SNR Gain with a Single Path</a:t>
            </a:r>
          </a:p>
          <a:p>
            <a:r>
              <a:rPr lang="en-US" dirty="0"/>
              <a:t>Array Factor</a:t>
            </a:r>
          </a:p>
          <a:p>
            <a:r>
              <a:rPr lang="en-US" dirty="0"/>
              <a:t>Transmit Beamforming with a Single Path</a:t>
            </a:r>
          </a:p>
          <a:p>
            <a:r>
              <a:rPr lang="en-US" dirty="0"/>
              <a:t>Multipath and MIMO Channels</a:t>
            </a:r>
          </a:p>
          <a:p>
            <a:r>
              <a:rPr lang="en-US" dirty="0"/>
              <a:t>Linear Algebra and SVD Review</a:t>
            </a:r>
          </a:p>
          <a:p>
            <a:r>
              <a:rPr lang="en-US" dirty="0"/>
              <a:t>Beamforming Gains in Multipath Channels</a:t>
            </a:r>
          </a:p>
          <a:p>
            <a:r>
              <a:rPr lang="en-US" dirty="0"/>
              <a:t>Adding Element Gains and Normalizing Spatial Signatures for Mutual Coupling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23124" y="4624527"/>
            <a:ext cx="789116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085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Element Pattern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Above analysis assumes each element is </a:t>
            </a:r>
            <a:r>
              <a:rPr lang="en-US" dirty="0" err="1"/>
              <a:t>omni</a:t>
            </a:r>
            <a:r>
              <a:rPr lang="en-US" dirty="0"/>
              <a:t>-directional</a:t>
            </a:r>
          </a:p>
          <a:p>
            <a:r>
              <a:rPr lang="en-US" dirty="0"/>
              <a:t>However, in most systems, each antenna element may also have gain.</a:t>
            </a:r>
          </a:p>
          <a:p>
            <a:r>
              <a:rPr lang="en-US" dirty="0"/>
              <a:t>In this section, we describe two methods to account for element gain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Method 1.  </a:t>
            </a:r>
            <a:r>
              <a:rPr lang="en-US" dirty="0"/>
              <a:t>Pattern multiplication without normalization</a:t>
            </a:r>
          </a:p>
          <a:p>
            <a:pPr lvl="1"/>
            <a:r>
              <a:rPr lang="en-US" dirty="0"/>
              <a:t>Provides a simple approximation of the channel response</a:t>
            </a:r>
          </a:p>
          <a:p>
            <a:pPr lvl="1"/>
            <a:r>
              <a:rPr lang="en-US" dirty="0"/>
              <a:t>But neglects mutual coupling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Method 2.  </a:t>
            </a:r>
            <a:r>
              <a:rPr lang="en-US" dirty="0"/>
              <a:t>Pattern multiplication with normalization</a:t>
            </a:r>
          </a:p>
          <a:p>
            <a:pPr lvl="1"/>
            <a:r>
              <a:rPr lang="en-US" dirty="0"/>
              <a:t>More accurate </a:t>
            </a:r>
          </a:p>
          <a:p>
            <a:pPr lvl="1"/>
            <a:r>
              <a:rPr lang="en-US" dirty="0"/>
              <a:t>Partially accounts for mutual coupling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mwave Measurements using Phased Arrays">
            <a:extLst>
              <a:ext uri="{FF2B5EF4-FFF2-40B4-BE49-F238E27FC236}">
                <a16:creationId xmlns:a16="http://schemas.microsoft.com/office/drawing/2014/main" id="{B2BC8EA2-7523-4970-9C28-09D04596D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" r="40725"/>
          <a:stretch/>
        </p:blipFill>
        <p:spPr bwMode="auto">
          <a:xfrm>
            <a:off x="9258644" y="1705854"/>
            <a:ext cx="1897036" cy="141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54B2F-2712-48D0-B671-CB5F34FB9756}"/>
              </a:ext>
            </a:extLst>
          </p:cNvPr>
          <p:cNvSpPr txBox="1"/>
          <p:nvPr/>
        </p:nvSpPr>
        <p:spPr>
          <a:xfrm>
            <a:off x="9166435" y="3308627"/>
            <a:ext cx="26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SiBeam</a:t>
            </a:r>
            <a:r>
              <a:rPr lang="en-US" dirty="0"/>
              <a:t> 60 GHz array</a:t>
            </a:r>
          </a:p>
          <a:p>
            <a:endParaRPr lang="en-US" dirty="0"/>
          </a:p>
          <a:p>
            <a:r>
              <a:rPr lang="en-US" dirty="0"/>
              <a:t>12 TX and 12 RX elements.   </a:t>
            </a:r>
          </a:p>
        </p:txBody>
      </p:sp>
    </p:spTree>
    <p:extLst>
      <p:ext uri="{BB962C8B-B14F-4D97-AF65-F5344CB8AC3E}">
        <p14:creationId xmlns:p14="http://schemas.microsoft.com/office/powerpoint/2010/main" val="630482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EE87-ED8A-42B9-96E2-C72EC8B5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Uncoupled Array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7785227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Consider a TX array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elements in free space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Analysis for RX is similar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In isolation, </a:t>
                </a:r>
                <a:r>
                  <a:rPr lang="en-US" dirty="0">
                    <a:solidFill>
                      <a:schemeClr val="tx1"/>
                    </a:solidFill>
                  </a:rPr>
                  <a:t>we know </a:t>
                </a:r>
                <a:r>
                  <a:rPr lang="en-US" dirty="0"/>
                  <a:t>each TX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will produce an RX signal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free space path gain from a reference location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phase shift due to the element location relative to reference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complex element gain (assumed common for all elements)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Uncoupled array assumption:</a:t>
                </a:r>
              </a:p>
              <a:p>
                <a:pPr marL="201168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The response from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antennas together is given by super-position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is the assumption we have made implicitly up to now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7785227" cy="4329817"/>
              </a:xfrm>
              <a:blipFill>
                <a:blip r:embed="rId2"/>
                <a:stretch>
                  <a:fillRect l="-172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3300C-865C-40AC-A11C-C4460CDF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E4C092-34B6-4368-A124-E736010E1AD8}"/>
              </a:ext>
            </a:extLst>
          </p:cNvPr>
          <p:cNvCxnSpPr>
            <a:cxnSpLocks/>
          </p:cNvCxnSpPr>
          <p:nvPr/>
        </p:nvCxnSpPr>
        <p:spPr>
          <a:xfrm>
            <a:off x="9656963" y="4186858"/>
            <a:ext cx="1351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B11BECD7-8BE7-4C7D-99F8-DD4F0EC9D3AA}"/>
              </a:ext>
            </a:extLst>
          </p:cNvPr>
          <p:cNvSpPr/>
          <p:nvPr/>
        </p:nvSpPr>
        <p:spPr>
          <a:xfrm>
            <a:off x="9186289" y="3650929"/>
            <a:ext cx="1241570" cy="1048615"/>
          </a:xfrm>
          <a:prstGeom prst="arc">
            <a:avLst>
              <a:gd name="adj1" fmla="val 19310190"/>
              <a:gd name="adj2" fmla="val 13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576CA-4AFD-4B99-A296-76418882E614}"/>
              </a:ext>
            </a:extLst>
          </p:cNvPr>
          <p:cNvCxnSpPr>
            <a:cxnSpLocks/>
          </p:cNvCxnSpPr>
          <p:nvPr/>
        </p:nvCxnSpPr>
        <p:spPr>
          <a:xfrm flipH="1">
            <a:off x="9656964" y="3328060"/>
            <a:ext cx="1351312" cy="863027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791FCD-9091-4F90-8028-08C5DD2A5A9A}"/>
                  </a:ext>
                </a:extLst>
              </p:cNvPr>
              <p:cNvSpPr txBox="1"/>
              <p:nvPr/>
            </p:nvSpPr>
            <p:spPr>
              <a:xfrm>
                <a:off x="10383434" y="3763552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791FCD-9091-4F90-8028-08C5DD2A5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434" y="3763552"/>
                <a:ext cx="394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DFEBDF3-D1BC-4BCD-B4FF-19CF119397B3}"/>
              </a:ext>
            </a:extLst>
          </p:cNvPr>
          <p:cNvSpPr txBox="1"/>
          <p:nvPr/>
        </p:nvSpPr>
        <p:spPr>
          <a:xfrm>
            <a:off x="9062001" y="3428380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array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5A3664-354B-493C-8E48-7BF2A579305C}"/>
              </a:ext>
            </a:extLst>
          </p:cNvPr>
          <p:cNvGrpSpPr/>
          <p:nvPr/>
        </p:nvGrpSpPr>
        <p:grpSpPr>
          <a:xfrm>
            <a:off x="9515635" y="3984790"/>
            <a:ext cx="81223" cy="510445"/>
            <a:chOff x="6835335" y="2831842"/>
            <a:chExt cx="81223" cy="5104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C726F9-422C-4A49-9AD1-3EE96F0714DC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ACC902-02E3-468D-A6A9-7AB92C13AE38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441441-5B4C-45C6-A0D0-41A442C6A71D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A06017-6269-4366-8589-B8AB5E797885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C19B61-34B4-43DF-B1DB-F80A64E41DA3}"/>
                  </a:ext>
                </a:extLst>
              </p:cNvPr>
              <p:cNvSpPr txBox="1"/>
              <p:nvPr/>
            </p:nvSpPr>
            <p:spPr>
              <a:xfrm>
                <a:off x="10876378" y="2730816"/>
                <a:ext cx="596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C19B61-34B4-43DF-B1DB-F80A64E41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6378" y="2730816"/>
                <a:ext cx="596895" cy="369332"/>
              </a:xfrm>
              <a:prstGeom prst="rect">
                <a:avLst/>
              </a:prstGeom>
              <a:blipFill>
                <a:blip r:embed="rId4"/>
                <a:stretch>
                  <a:fillRect l="-816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56D8A1EE-0C28-4D7D-9B6F-E3F69F9C18E2}"/>
              </a:ext>
            </a:extLst>
          </p:cNvPr>
          <p:cNvSpPr/>
          <p:nvPr/>
        </p:nvSpPr>
        <p:spPr>
          <a:xfrm>
            <a:off x="11059989" y="3176895"/>
            <a:ext cx="114837" cy="151165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3FB54B-509D-4E52-A6F9-7167FBF2E24F}"/>
                  </a:ext>
                </a:extLst>
              </p:cNvPr>
              <p:cNvSpPr txBox="1"/>
              <p:nvPr/>
            </p:nvSpPr>
            <p:spPr>
              <a:xfrm>
                <a:off x="9054176" y="3876676"/>
                <a:ext cx="34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3FB54B-509D-4E52-A6F9-7167FBF2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176" y="3876676"/>
                <a:ext cx="3497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6E026D-AB2D-4BE1-9202-E16625B924E0}"/>
              </a:ext>
            </a:extLst>
          </p:cNvPr>
          <p:cNvCxnSpPr>
            <a:cxnSpLocks/>
          </p:cNvCxnSpPr>
          <p:nvPr/>
        </p:nvCxnSpPr>
        <p:spPr>
          <a:xfrm>
            <a:off x="8965870" y="4211116"/>
            <a:ext cx="52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2690DE-4FAD-4308-A672-88666E0B0AC7}"/>
                  </a:ext>
                </a:extLst>
              </p:cNvPr>
              <p:cNvSpPr txBox="1"/>
              <p:nvPr/>
            </p:nvSpPr>
            <p:spPr>
              <a:xfrm>
                <a:off x="10261746" y="3328060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2690DE-4FAD-4308-A672-88666E0B0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746" y="3328060"/>
                <a:ext cx="3779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999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136AC3-611C-487A-A340-07557DF6F217}"/>
              </a:ext>
            </a:extLst>
          </p:cNvPr>
          <p:cNvSpPr/>
          <p:nvPr/>
        </p:nvSpPr>
        <p:spPr>
          <a:xfrm>
            <a:off x="3604206" y="1969620"/>
            <a:ext cx="5266142" cy="75700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Previous slide shows that ignoring mutual coupling, the TX channel response is: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pattern multiplication signature </a:t>
                </a:r>
                <a:r>
                  <a:rPr lang="en-US" dirty="0">
                    <a:solidFill>
                      <a:schemeClr val="tx1"/>
                    </a:solidFill>
                  </a:rPr>
                  <a:t>or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un-normalized spatial signature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Multiplication of the array spatial signature with  the element pattern</a:t>
                </a:r>
              </a:p>
              <a:p>
                <a:r>
                  <a:rPr lang="en-US" dirty="0"/>
                  <a:t>Key properties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dirty="0"/>
                  <a:t>TX channel is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s-ES" dirty="0"/>
                  <a:t>Optimal BF vector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den>
                    </m:f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rad>
                      </m:den>
                    </m:f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Optimal BF gain   |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/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peak element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peak array gain</a:t>
                </a:r>
              </a:p>
              <a:p>
                <a:pPr marL="201168" lvl="1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s-ES" dirty="0"/>
                  <a:t>Array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dirty="0">
                    <a:latin typeface="Cambria Math" panose="02040503050406030204" pitchFamily="18" charset="0"/>
                  </a:rPr>
                  <a:t>factor </a:t>
                </a:r>
                <a:r>
                  <a:rPr lang="es-ES" dirty="0" err="1">
                    <a:latin typeface="Cambria Math" panose="02040503050406030204" pitchFamily="18" charset="0"/>
                  </a:rPr>
                  <a:t>is</a:t>
                </a:r>
                <a:r>
                  <a:rPr lang="es-E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𝐴𝐹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659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EE87-ED8A-42B9-96E2-C72EC8B5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and Resistance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10742"/>
                <a:ext cx="10058400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model mutual coupling, we need some simple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network theory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input to an array can be modeled as 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port network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Each “port” has an input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Physically, the port would be the antenna feed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currents and voltages are represented in complex baseband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port network is characterized by 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impedance matrix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𝒁𝑰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the vector of currents and voltages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impedance matrix accounts for coupling between ports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real power consumed in the network is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𝑅𝑒𝑎𝑙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𝑅𝑒𝑎𝑙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𝒁𝑰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𝑹𝑰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Hermitian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resistance matrix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10742"/>
                <a:ext cx="10058400" cy="4329817"/>
              </a:xfrm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3300C-865C-40AC-A11C-C4460CDF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E839-EA24-4C9A-87D1-4B1E04F02A47}"/>
              </a:ext>
            </a:extLst>
          </p:cNvPr>
          <p:cNvSpPr/>
          <p:nvPr/>
        </p:nvSpPr>
        <p:spPr>
          <a:xfrm>
            <a:off x="9586843" y="2391100"/>
            <a:ext cx="750626" cy="1040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DE70A9-A35C-4DF9-B844-F82ED2C5F9E7}"/>
              </a:ext>
            </a:extLst>
          </p:cNvPr>
          <p:cNvCxnSpPr/>
          <p:nvPr/>
        </p:nvCxnSpPr>
        <p:spPr>
          <a:xfrm>
            <a:off x="9027285" y="2568523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6A00E7-E690-4EB3-BBD9-7611CF2B6955}"/>
              </a:ext>
            </a:extLst>
          </p:cNvPr>
          <p:cNvCxnSpPr>
            <a:cxnSpLocks/>
          </p:cNvCxnSpPr>
          <p:nvPr/>
        </p:nvCxnSpPr>
        <p:spPr>
          <a:xfrm flipH="1">
            <a:off x="9027285" y="3216791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0F9FFF-28BD-4E5A-9250-62B1E7B27CBA}"/>
              </a:ext>
            </a:extLst>
          </p:cNvPr>
          <p:cNvCxnSpPr/>
          <p:nvPr/>
        </p:nvCxnSpPr>
        <p:spPr>
          <a:xfrm>
            <a:off x="8849863" y="2391100"/>
            <a:ext cx="470848" cy="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D27AC-50F8-441B-84DC-95B6F6AA9D76}"/>
                  </a:ext>
                </a:extLst>
              </p:cNvPr>
              <p:cNvSpPr txBox="1"/>
              <p:nvPr/>
            </p:nvSpPr>
            <p:spPr>
              <a:xfrm>
                <a:off x="8757412" y="2032430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D27AC-50F8-441B-84DC-95B6F6AA9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412" y="2032430"/>
                <a:ext cx="414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13435D-4D2E-4493-AAA3-F45D4AB7E604}"/>
                  </a:ext>
                </a:extLst>
              </p:cNvPr>
              <p:cNvSpPr txBox="1"/>
              <p:nvPr/>
            </p:nvSpPr>
            <p:spPr>
              <a:xfrm>
                <a:off x="8735071" y="2732149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13435D-4D2E-4493-AAA3-F45D4AB7E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071" y="2732149"/>
                <a:ext cx="4336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EE876-C4AE-4469-8BF6-1699F878D9BB}"/>
                  </a:ext>
                </a:extLst>
              </p:cNvPr>
              <p:cNvSpPr txBox="1"/>
              <p:nvPr/>
            </p:nvSpPr>
            <p:spPr>
              <a:xfrm>
                <a:off x="8713006" y="2490288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EE876-C4AE-4469-8BF6-1699F878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006" y="2490288"/>
                <a:ext cx="4336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5AC8F-6C86-40FD-A1DE-B06935B85635}"/>
                  </a:ext>
                </a:extLst>
              </p:cNvPr>
              <p:cNvSpPr txBox="1"/>
              <p:nvPr/>
            </p:nvSpPr>
            <p:spPr>
              <a:xfrm>
                <a:off x="8709007" y="2963571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5AC8F-6C86-40FD-A1DE-B06935B85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007" y="2963571"/>
                <a:ext cx="4336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0E0A7A-A150-4E48-91B0-CBD18BE214A1}"/>
              </a:ext>
            </a:extLst>
          </p:cNvPr>
          <p:cNvCxnSpPr>
            <a:cxnSpLocks/>
          </p:cNvCxnSpPr>
          <p:nvPr/>
        </p:nvCxnSpPr>
        <p:spPr>
          <a:xfrm>
            <a:off x="10337469" y="2674954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4F00CE-41A0-49A0-8196-C0B062A8CD6E}"/>
              </a:ext>
            </a:extLst>
          </p:cNvPr>
          <p:cNvCxnSpPr>
            <a:cxnSpLocks/>
          </p:cNvCxnSpPr>
          <p:nvPr/>
        </p:nvCxnSpPr>
        <p:spPr>
          <a:xfrm flipV="1">
            <a:off x="10621611" y="2237730"/>
            <a:ext cx="307298" cy="4440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8987D0-14A4-437F-9915-81329F9FB14D}"/>
              </a:ext>
            </a:extLst>
          </p:cNvPr>
          <p:cNvCxnSpPr>
            <a:cxnSpLocks/>
          </p:cNvCxnSpPr>
          <p:nvPr/>
        </p:nvCxnSpPr>
        <p:spPr>
          <a:xfrm>
            <a:off x="10337469" y="3072031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4E9AEF-17FE-4BCB-A6C8-2FD67C0CC8B7}"/>
              </a:ext>
            </a:extLst>
          </p:cNvPr>
          <p:cNvCxnSpPr>
            <a:cxnSpLocks/>
          </p:cNvCxnSpPr>
          <p:nvPr/>
        </p:nvCxnSpPr>
        <p:spPr>
          <a:xfrm>
            <a:off x="10621611" y="3072031"/>
            <a:ext cx="307298" cy="3902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D81A1-1AB0-4BD6-818C-832B509D107E}"/>
              </a:ext>
            </a:extLst>
          </p:cNvPr>
          <p:cNvSpPr/>
          <p:nvPr/>
        </p:nvSpPr>
        <p:spPr>
          <a:xfrm>
            <a:off x="9608909" y="4666326"/>
            <a:ext cx="750626" cy="1040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2BF16D-8E3A-42F0-92CA-E18C45D0AF3E}"/>
              </a:ext>
            </a:extLst>
          </p:cNvPr>
          <p:cNvCxnSpPr/>
          <p:nvPr/>
        </p:nvCxnSpPr>
        <p:spPr>
          <a:xfrm>
            <a:off x="9049351" y="4843749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3648B3-C180-49ED-88B8-75CE640D8C17}"/>
              </a:ext>
            </a:extLst>
          </p:cNvPr>
          <p:cNvCxnSpPr>
            <a:cxnSpLocks/>
          </p:cNvCxnSpPr>
          <p:nvPr/>
        </p:nvCxnSpPr>
        <p:spPr>
          <a:xfrm flipH="1">
            <a:off x="9049351" y="5492017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77672F-3587-4EE9-9A9F-25E0B5672696}"/>
              </a:ext>
            </a:extLst>
          </p:cNvPr>
          <p:cNvCxnSpPr/>
          <p:nvPr/>
        </p:nvCxnSpPr>
        <p:spPr>
          <a:xfrm>
            <a:off x="8871929" y="4666326"/>
            <a:ext cx="470848" cy="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87583-6810-4E70-9A25-BFACEF3904AA}"/>
                  </a:ext>
                </a:extLst>
              </p:cNvPr>
              <p:cNvSpPr txBox="1"/>
              <p:nvPr/>
            </p:nvSpPr>
            <p:spPr>
              <a:xfrm>
                <a:off x="8779478" y="4307656"/>
                <a:ext cx="452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87583-6810-4E70-9A25-BFACEF390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478" y="4307656"/>
                <a:ext cx="4523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E13848-7DF4-4ED1-AE4F-910B4961301D}"/>
                  </a:ext>
                </a:extLst>
              </p:cNvPr>
              <p:cNvSpPr txBox="1"/>
              <p:nvPr/>
            </p:nvSpPr>
            <p:spPr>
              <a:xfrm>
                <a:off x="8757137" y="5007375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E13848-7DF4-4ED1-AE4F-910B49613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137" y="5007375"/>
                <a:ext cx="4336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2EEA88-ADBA-4C59-A214-2A574C108C95}"/>
                  </a:ext>
                </a:extLst>
              </p:cNvPr>
              <p:cNvSpPr txBox="1"/>
              <p:nvPr/>
            </p:nvSpPr>
            <p:spPr>
              <a:xfrm>
                <a:off x="8735072" y="4765514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2EEA88-ADBA-4C59-A214-2A574C108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072" y="4765514"/>
                <a:ext cx="4336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FE35D6-B62C-4375-9A54-C83A78097B06}"/>
                  </a:ext>
                </a:extLst>
              </p:cNvPr>
              <p:cNvSpPr txBox="1"/>
              <p:nvPr/>
            </p:nvSpPr>
            <p:spPr>
              <a:xfrm>
                <a:off x="8735071" y="5237996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FE35D6-B62C-4375-9A54-C83A78097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071" y="5237996"/>
                <a:ext cx="4336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680457-945D-402D-9AF6-2CF30F65E9C6}"/>
              </a:ext>
            </a:extLst>
          </p:cNvPr>
          <p:cNvCxnSpPr>
            <a:cxnSpLocks/>
          </p:cNvCxnSpPr>
          <p:nvPr/>
        </p:nvCxnSpPr>
        <p:spPr>
          <a:xfrm>
            <a:off x="10359535" y="4950180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DBE10A-47AB-40F1-9C26-1963A2CD203C}"/>
              </a:ext>
            </a:extLst>
          </p:cNvPr>
          <p:cNvCxnSpPr>
            <a:cxnSpLocks/>
          </p:cNvCxnSpPr>
          <p:nvPr/>
        </p:nvCxnSpPr>
        <p:spPr>
          <a:xfrm flipV="1">
            <a:off x="10643677" y="4512956"/>
            <a:ext cx="307298" cy="4440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717557-CF96-4D16-B408-276C5AA6E196}"/>
              </a:ext>
            </a:extLst>
          </p:cNvPr>
          <p:cNvCxnSpPr>
            <a:cxnSpLocks/>
          </p:cNvCxnSpPr>
          <p:nvPr/>
        </p:nvCxnSpPr>
        <p:spPr>
          <a:xfrm>
            <a:off x="10359535" y="5347257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825EF0-3082-4209-876E-A472E65C63C1}"/>
              </a:ext>
            </a:extLst>
          </p:cNvPr>
          <p:cNvCxnSpPr>
            <a:cxnSpLocks/>
          </p:cNvCxnSpPr>
          <p:nvPr/>
        </p:nvCxnSpPr>
        <p:spPr>
          <a:xfrm>
            <a:off x="10643677" y="5347257"/>
            <a:ext cx="307298" cy="3902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23FF89-BDFC-43C3-816D-D6F85706E041}"/>
              </a:ext>
            </a:extLst>
          </p:cNvPr>
          <p:cNvCxnSpPr/>
          <p:nvPr/>
        </p:nvCxnSpPr>
        <p:spPr>
          <a:xfrm>
            <a:off x="10621611" y="3332903"/>
            <a:ext cx="0" cy="1344085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66240F1-063F-4A93-A64E-FB2A42CBA159}"/>
              </a:ext>
            </a:extLst>
          </p:cNvPr>
          <p:cNvSpPr txBox="1"/>
          <p:nvPr/>
        </p:nvSpPr>
        <p:spPr>
          <a:xfrm>
            <a:off x="10626608" y="377278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Coupling</a:t>
            </a:r>
          </a:p>
        </p:txBody>
      </p:sp>
    </p:spTree>
    <p:extLst>
      <p:ext uri="{BB962C8B-B14F-4D97-AF65-F5344CB8AC3E}">
        <p14:creationId xmlns:p14="http://schemas.microsoft.com/office/powerpoint/2010/main" val="2551694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727A67-9B8D-43F7-AE72-6CAE35D8E263}"/>
              </a:ext>
            </a:extLst>
          </p:cNvPr>
          <p:cNvSpPr/>
          <p:nvPr/>
        </p:nvSpPr>
        <p:spPr>
          <a:xfrm>
            <a:off x="1515101" y="1969621"/>
            <a:ext cx="8960779" cy="8630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09A92-D998-4C2D-82AE-F97E3A4D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Steering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26715-16D0-4920-8FB1-D2FEC3129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 account for coupling between antennas, define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normalized spatial signature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:br>
                  <a:rPr lang="en-US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nary>
                      </m:e>
                    </m:nary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is a scaled version of the spatial signature with pattern multiplication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 is called the normalization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inverse of the matrix square root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The TX channel in free space is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0" dirty="0"/>
                  <a:t>Recall,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free space channel from the reference point in the array</a:t>
                </a:r>
              </a:p>
              <a:p>
                <a:pPr lvl="1"/>
                <a:r>
                  <a:rPr lang="en-US" dirty="0"/>
                  <a:t>Proved below using network theory</a:t>
                </a:r>
              </a:p>
              <a:p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represents the array response </a:t>
                </a:r>
              </a:p>
              <a:p>
                <a:pPr lvl="1"/>
                <a:r>
                  <a:rPr lang="en-US" dirty="0"/>
                  <a:t>Properly accounts for coupling between elements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26715-16D0-4920-8FB1-D2FEC3129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0295C-7231-4F54-BBCE-1645A9D1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648C4B-FA37-4A9A-A309-0EA71833EC1F}"/>
              </a:ext>
            </a:extLst>
          </p:cNvPr>
          <p:cNvCxnSpPr>
            <a:cxnSpLocks/>
          </p:cNvCxnSpPr>
          <p:nvPr/>
        </p:nvCxnSpPr>
        <p:spPr>
          <a:xfrm>
            <a:off x="10124174" y="4547278"/>
            <a:ext cx="1351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CD228262-C655-4824-AB9A-59E9288C44CB}"/>
              </a:ext>
            </a:extLst>
          </p:cNvPr>
          <p:cNvSpPr/>
          <p:nvPr/>
        </p:nvSpPr>
        <p:spPr>
          <a:xfrm>
            <a:off x="9653500" y="4011349"/>
            <a:ext cx="1241570" cy="1048615"/>
          </a:xfrm>
          <a:prstGeom prst="arc">
            <a:avLst>
              <a:gd name="adj1" fmla="val 19310190"/>
              <a:gd name="adj2" fmla="val 13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F7CBCE-75ED-470C-812C-A8FE50698241}"/>
              </a:ext>
            </a:extLst>
          </p:cNvPr>
          <p:cNvCxnSpPr>
            <a:cxnSpLocks/>
          </p:cNvCxnSpPr>
          <p:nvPr/>
        </p:nvCxnSpPr>
        <p:spPr>
          <a:xfrm flipH="1">
            <a:off x="10124175" y="3688480"/>
            <a:ext cx="1351312" cy="863027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54E1B-3897-4B83-8BD3-587529143F40}"/>
                  </a:ext>
                </a:extLst>
              </p:cNvPr>
              <p:cNvSpPr txBox="1"/>
              <p:nvPr/>
            </p:nvSpPr>
            <p:spPr>
              <a:xfrm>
                <a:off x="10850645" y="4123972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54E1B-3897-4B83-8BD3-587529143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0645" y="4123972"/>
                <a:ext cx="394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E0E27A-8108-49B2-9E17-EAC4A863FEF1}"/>
              </a:ext>
            </a:extLst>
          </p:cNvPr>
          <p:cNvSpPr txBox="1"/>
          <p:nvPr/>
        </p:nvSpPr>
        <p:spPr>
          <a:xfrm>
            <a:off x="9529212" y="3788800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array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FFCA4D-9642-4EC3-A54A-170DD939F7DB}"/>
              </a:ext>
            </a:extLst>
          </p:cNvPr>
          <p:cNvGrpSpPr/>
          <p:nvPr/>
        </p:nvGrpSpPr>
        <p:grpSpPr>
          <a:xfrm>
            <a:off x="9982846" y="4345210"/>
            <a:ext cx="81223" cy="510445"/>
            <a:chOff x="6835335" y="2831842"/>
            <a:chExt cx="81223" cy="5104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137021-2A89-4A3A-A1C0-201BBCAF9BD1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22BB73-7BFB-4A4A-AFB9-4B59CC9E69B9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086744-6CD4-4838-BBC3-E39F4CC7D46D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2BC62A-02CF-4C59-8EC9-9050D3B3C6A2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12B944-7BCF-45F7-9747-391800EE44FD}"/>
              </a:ext>
            </a:extLst>
          </p:cNvPr>
          <p:cNvSpPr txBox="1"/>
          <p:nvPr/>
        </p:nvSpPr>
        <p:spPr>
          <a:xfrm>
            <a:off x="11363467" y="290001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F10788-808D-4E48-92A5-CE75A6A02D85}"/>
              </a:ext>
            </a:extLst>
          </p:cNvPr>
          <p:cNvSpPr/>
          <p:nvPr/>
        </p:nvSpPr>
        <p:spPr>
          <a:xfrm>
            <a:off x="11527200" y="3537315"/>
            <a:ext cx="114837" cy="151165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A3B6C1-5488-4DEB-99B4-7BE2A4561D3A}"/>
                  </a:ext>
                </a:extLst>
              </p:cNvPr>
              <p:cNvSpPr txBox="1"/>
              <p:nvPr/>
            </p:nvSpPr>
            <p:spPr>
              <a:xfrm>
                <a:off x="9521387" y="4237096"/>
                <a:ext cx="34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A3B6C1-5488-4DEB-99B4-7BE2A456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387" y="4237096"/>
                <a:ext cx="3497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CAB986-DB61-47BA-92E1-9AA79B002B36}"/>
              </a:ext>
            </a:extLst>
          </p:cNvPr>
          <p:cNvCxnSpPr>
            <a:cxnSpLocks/>
          </p:cNvCxnSpPr>
          <p:nvPr/>
        </p:nvCxnSpPr>
        <p:spPr>
          <a:xfrm>
            <a:off x="9433081" y="4571536"/>
            <a:ext cx="52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9F7090-DF6E-4F6A-8243-9170866A7EF1}"/>
                  </a:ext>
                </a:extLst>
              </p:cNvPr>
              <p:cNvSpPr txBox="1"/>
              <p:nvPr/>
            </p:nvSpPr>
            <p:spPr>
              <a:xfrm>
                <a:off x="10624320" y="3642202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9F7090-DF6E-4F6A-8243-9170866A7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320" y="3642202"/>
                <a:ext cx="47808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007C07-E892-4AD1-A3A4-082C27F7F0E1}"/>
                  </a:ext>
                </a:extLst>
              </p:cNvPr>
              <p:cNvSpPr txBox="1"/>
              <p:nvPr/>
            </p:nvSpPr>
            <p:spPr>
              <a:xfrm>
                <a:off x="11402613" y="3158076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007C07-E892-4AD1-A3A4-082C27F7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613" y="3158076"/>
                <a:ext cx="3516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862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9A92-D998-4C2D-82AE-F97E3A4D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Channel Response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26715-16D0-4920-8FB1-D2FEC3129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There exists a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such that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ra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The total transmitted power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received signal at a point in free space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free space SISO channel</a:t>
                </a:r>
              </a:p>
              <a:p>
                <a:pPr lvl="1"/>
                <a:r>
                  <a:rPr lang="en-US" dirty="0"/>
                  <a:t>Received power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E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Proof:  Will be done in several slides below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represents the effective array response </a:t>
                </a:r>
              </a:p>
              <a:p>
                <a:pPr lvl="1"/>
                <a:r>
                  <a:rPr lang="en-US" dirty="0"/>
                  <a:t>Properly accounts for coupling between elements</a:t>
                </a:r>
              </a:p>
              <a:p>
                <a:pPr lvl="1"/>
                <a:r>
                  <a:rPr lang="en-US" dirty="0"/>
                  <a:t>Based on a transformation of the signals to array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26715-16D0-4920-8FB1-D2FEC3129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8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0295C-7231-4F54-BBCE-1645A9D1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648C4B-FA37-4A9A-A309-0EA71833EC1F}"/>
              </a:ext>
            </a:extLst>
          </p:cNvPr>
          <p:cNvCxnSpPr>
            <a:cxnSpLocks/>
          </p:cNvCxnSpPr>
          <p:nvPr/>
        </p:nvCxnSpPr>
        <p:spPr>
          <a:xfrm>
            <a:off x="9650288" y="4200206"/>
            <a:ext cx="1351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CD228262-C655-4824-AB9A-59E9288C44CB}"/>
              </a:ext>
            </a:extLst>
          </p:cNvPr>
          <p:cNvSpPr/>
          <p:nvPr/>
        </p:nvSpPr>
        <p:spPr>
          <a:xfrm>
            <a:off x="9179614" y="3664277"/>
            <a:ext cx="1241570" cy="1048615"/>
          </a:xfrm>
          <a:prstGeom prst="arc">
            <a:avLst>
              <a:gd name="adj1" fmla="val 19310190"/>
              <a:gd name="adj2" fmla="val 13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F7CBCE-75ED-470C-812C-A8FE50698241}"/>
              </a:ext>
            </a:extLst>
          </p:cNvPr>
          <p:cNvCxnSpPr>
            <a:cxnSpLocks/>
          </p:cNvCxnSpPr>
          <p:nvPr/>
        </p:nvCxnSpPr>
        <p:spPr>
          <a:xfrm flipH="1">
            <a:off x="9650289" y="3341408"/>
            <a:ext cx="1351312" cy="863027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54E1B-3897-4B83-8BD3-587529143F40}"/>
                  </a:ext>
                </a:extLst>
              </p:cNvPr>
              <p:cNvSpPr txBox="1"/>
              <p:nvPr/>
            </p:nvSpPr>
            <p:spPr>
              <a:xfrm>
                <a:off x="10376759" y="3776900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54E1B-3897-4B83-8BD3-587529143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759" y="3776900"/>
                <a:ext cx="394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E0E27A-8108-49B2-9E17-EAC4A863FEF1}"/>
              </a:ext>
            </a:extLst>
          </p:cNvPr>
          <p:cNvSpPr txBox="1"/>
          <p:nvPr/>
        </p:nvSpPr>
        <p:spPr>
          <a:xfrm>
            <a:off x="9055326" y="3441728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array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FFCA4D-9642-4EC3-A54A-170DD939F7DB}"/>
              </a:ext>
            </a:extLst>
          </p:cNvPr>
          <p:cNvGrpSpPr/>
          <p:nvPr/>
        </p:nvGrpSpPr>
        <p:grpSpPr>
          <a:xfrm>
            <a:off x="9508960" y="3998138"/>
            <a:ext cx="81223" cy="510445"/>
            <a:chOff x="6835335" y="2831842"/>
            <a:chExt cx="81223" cy="5104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137021-2A89-4A3A-A1C0-201BBCAF9BD1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22BB73-7BFB-4A4A-AFB9-4B59CC9E69B9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086744-6CD4-4838-BBC3-E39F4CC7D46D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2BC62A-02CF-4C59-8EC9-9050D3B3C6A2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12B944-7BCF-45F7-9747-391800EE44FD}"/>
              </a:ext>
            </a:extLst>
          </p:cNvPr>
          <p:cNvSpPr txBox="1"/>
          <p:nvPr/>
        </p:nvSpPr>
        <p:spPr>
          <a:xfrm>
            <a:off x="10597532" y="281956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F10788-808D-4E48-92A5-CE75A6A02D85}"/>
              </a:ext>
            </a:extLst>
          </p:cNvPr>
          <p:cNvSpPr/>
          <p:nvPr/>
        </p:nvSpPr>
        <p:spPr>
          <a:xfrm>
            <a:off x="11053314" y="3190243"/>
            <a:ext cx="114837" cy="151165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A3B6C1-5488-4DEB-99B4-7BE2A4561D3A}"/>
                  </a:ext>
                </a:extLst>
              </p:cNvPr>
              <p:cNvSpPr txBox="1"/>
              <p:nvPr/>
            </p:nvSpPr>
            <p:spPr>
              <a:xfrm>
                <a:off x="7593371" y="3956620"/>
                <a:ext cx="34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A3B6C1-5488-4DEB-99B4-7BE2A456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71" y="3956620"/>
                <a:ext cx="3497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CAB986-DB61-47BA-92E1-9AA79B002B36}"/>
              </a:ext>
            </a:extLst>
          </p:cNvPr>
          <p:cNvCxnSpPr>
            <a:cxnSpLocks/>
          </p:cNvCxnSpPr>
          <p:nvPr/>
        </p:nvCxnSpPr>
        <p:spPr>
          <a:xfrm>
            <a:off x="8959195" y="4224464"/>
            <a:ext cx="52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9F7090-DF6E-4F6A-8243-9170866A7EF1}"/>
                  </a:ext>
                </a:extLst>
              </p:cNvPr>
              <p:cNvSpPr txBox="1"/>
              <p:nvPr/>
            </p:nvSpPr>
            <p:spPr>
              <a:xfrm>
                <a:off x="10150434" y="3295130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9F7090-DF6E-4F6A-8243-9170866A7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434" y="3295130"/>
                <a:ext cx="47808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007C07-E892-4AD1-A3A4-082C27F7F0E1}"/>
                  </a:ext>
                </a:extLst>
              </p:cNvPr>
              <p:cNvSpPr txBox="1"/>
              <p:nvPr/>
            </p:nvSpPr>
            <p:spPr>
              <a:xfrm>
                <a:off x="10928727" y="2811004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007C07-E892-4AD1-A3A4-082C27F7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727" y="2811004"/>
                <a:ext cx="3516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0D54D7E-9716-47D9-A859-67D5C33006DF}"/>
              </a:ext>
            </a:extLst>
          </p:cNvPr>
          <p:cNvSpPr/>
          <p:nvPr/>
        </p:nvSpPr>
        <p:spPr>
          <a:xfrm>
            <a:off x="8464463" y="3882244"/>
            <a:ext cx="484969" cy="635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946B5F-191C-4E22-9F6B-1A8D2A90FD78}"/>
              </a:ext>
            </a:extLst>
          </p:cNvPr>
          <p:cNvCxnSpPr>
            <a:cxnSpLocks/>
          </p:cNvCxnSpPr>
          <p:nvPr/>
        </p:nvCxnSpPr>
        <p:spPr>
          <a:xfrm>
            <a:off x="7943083" y="4182875"/>
            <a:ext cx="52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EEAF65-79BB-4951-AB7E-AF52457B9595}"/>
                  </a:ext>
                </a:extLst>
              </p:cNvPr>
              <p:cNvSpPr txBox="1"/>
              <p:nvPr/>
            </p:nvSpPr>
            <p:spPr>
              <a:xfrm>
                <a:off x="8995831" y="385413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EEAF65-79BB-4951-AB7E-AF52457B9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831" y="3854134"/>
                <a:ext cx="338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310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886B-BB7F-47F6-BCD8-1832119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Procedure for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DB0F0-4001-4976-8B01-CB75871A6B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uniformly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Get steering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element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each angle</a:t>
                </a:r>
              </a:p>
              <a:p>
                <a:r>
                  <a:rPr lang="en-US" dirty="0"/>
                  <a:t>Compute normalization matrix: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Scale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used to normalize the summation</a:t>
                </a:r>
              </a:p>
              <a:p>
                <a:r>
                  <a:rPr lang="en-US" dirty="0"/>
                  <a:t>The normalized steering vector at any new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complex gain with beamforming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Power gain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DB0F0-4001-4976-8B01-CB75871A6B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E0CCA-9BBB-459B-8778-A04BF7DC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1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8265-0D9D-47D1-8464-9DCA33D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62A73-6AA2-466F-82AD-4E1D02217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single path channel, the channel vector has two components: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Scalar channel gain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Complex channel gain at a reference position in the array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Vector spatial signature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Vector of phase shifts from the reference</a:t>
                </a:r>
              </a:p>
              <a:p>
                <a:pPr lvl="1"/>
                <a:r>
                  <a:rPr lang="en-US" dirty="0"/>
                  <a:t>Also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steering vector </a:t>
                </a:r>
                <a:r>
                  <a:rPr lang="en-US" dirty="0">
                    <a:solidFill>
                      <a:schemeClr val="tx1"/>
                    </a:solidFill>
                  </a:rPr>
                  <a:t>(reason for name will be clear later)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62A73-6AA2-466F-82AD-4E1D02217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1BDA0-1633-46BE-BB11-44433589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2" descr="Antenna Array Factor Calculator: HELP">
            <a:extLst>
              <a:ext uri="{FF2B5EF4-FFF2-40B4-BE49-F238E27FC236}">
                <a16:creationId xmlns:a16="http://schemas.microsoft.com/office/drawing/2014/main" id="{7865722A-4DEB-484F-8C04-D50EC8B4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713" y="2345066"/>
            <a:ext cx="3275386" cy="21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8944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4B83-66A6-4060-B9D2-A703839D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Element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002FF-3B2E-401A-A257-10742891B5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859968" cy="4329817"/>
              </a:xfrm>
            </p:spPr>
            <p:txBody>
              <a:bodyPr/>
              <a:lstStyle/>
              <a:p>
                <a:r>
                  <a:rPr lang="en-US" dirty="0"/>
                  <a:t>Element:</a:t>
                </a:r>
              </a:p>
              <a:p>
                <a:pPr lvl="1"/>
                <a:r>
                  <a:rPr lang="en-US" dirty="0"/>
                  <a:t>Patch Microstrip</a:t>
                </a:r>
              </a:p>
              <a:p>
                <a:pPr lvl="1"/>
                <a:r>
                  <a:rPr lang="en-US" dirty="0"/>
                  <a:t>Max gain 10 </a:t>
                </a:r>
                <a:r>
                  <a:rPr lang="en-US" dirty="0" err="1"/>
                  <a:t>dBi</a:t>
                </a:r>
                <a:r>
                  <a:rPr lang="en-US" dirty="0"/>
                  <a:t> gain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Array:  4x4 URA</a:t>
                </a:r>
              </a:p>
              <a:p>
                <a:pPr lvl="1"/>
                <a:r>
                  <a:rPr lang="en-US" dirty="0"/>
                  <a:t>Max gain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=12 </m:t>
                    </m:r>
                  </m:oMath>
                </a14:m>
                <a:r>
                  <a:rPr lang="en-US" dirty="0"/>
                  <a:t>dBi</a:t>
                </a:r>
              </a:p>
              <a:p>
                <a:pPr lvl="1"/>
                <a:r>
                  <a:rPr lang="en-US" dirty="0"/>
                  <a:t>Has directivity in back and front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002FF-3B2E-401A-A257-10742891B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859968" cy="4329817"/>
              </a:xfrm>
              <a:blipFill>
                <a:blip r:embed="rId2"/>
                <a:stretch>
                  <a:fillRect l="-30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B6C9-A36F-47FF-89F0-F4B49164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196DC9-1CE7-43EF-9DCE-FDC665DB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244" y="1330178"/>
            <a:ext cx="3355429" cy="2222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065AFD-9B5D-4DC8-9989-DD0A7938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462" y="3911932"/>
            <a:ext cx="4187121" cy="26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3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4B83-66A6-4060-B9D2-A703839D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Factor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02FF-3B2E-401A-A257-10742891B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047926" cy="4329817"/>
          </a:xfrm>
        </p:spPr>
        <p:txBody>
          <a:bodyPr/>
          <a:lstStyle/>
          <a:p>
            <a:r>
              <a:rPr lang="en-US" dirty="0"/>
              <a:t>For each target angle:</a:t>
            </a:r>
          </a:p>
          <a:p>
            <a:pPr lvl="1"/>
            <a:r>
              <a:rPr lang="en-US" dirty="0"/>
              <a:t>Find optimal BF vector</a:t>
            </a:r>
          </a:p>
          <a:p>
            <a:pPr lvl="1"/>
            <a:r>
              <a:rPr lang="en-US" dirty="0"/>
              <a:t>Compute resulting array factor</a:t>
            </a:r>
          </a:p>
          <a:p>
            <a:r>
              <a:rPr lang="en-US" dirty="0"/>
              <a:t>Array factor computed for</a:t>
            </a:r>
          </a:p>
          <a:p>
            <a:pPr lvl="1"/>
            <a:r>
              <a:rPr lang="en-US" dirty="0"/>
              <a:t>No normalization (approximate)</a:t>
            </a:r>
          </a:p>
          <a:p>
            <a:pPr lvl="1"/>
            <a:r>
              <a:rPr lang="en-US" dirty="0"/>
              <a:t>Normalization </a:t>
            </a:r>
          </a:p>
          <a:p>
            <a:r>
              <a:rPr lang="en-US" dirty="0"/>
              <a:t>We see approximation is close</a:t>
            </a:r>
          </a:p>
          <a:p>
            <a:pPr lvl="1"/>
            <a:r>
              <a:rPr lang="en-US" dirty="0"/>
              <a:t>But overestimates peak gain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B6C9-A36F-47FF-89F0-F4B49164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C3C1-3327-48EC-BECE-4A35462E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572" y="2136315"/>
            <a:ext cx="5257759" cy="3732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0D850-3DEA-4806-A592-01A07FD40F93}"/>
              </a:ext>
            </a:extLst>
          </p:cNvPr>
          <p:cNvSpPr txBox="1"/>
          <p:nvPr/>
        </p:nvSpPr>
        <p:spPr>
          <a:xfrm>
            <a:off x="6935744" y="1691141"/>
            <a:ext cx="184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normalization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CD49-BD60-4829-B72C-4FBA7C7A9EA6}"/>
              </a:ext>
            </a:extLst>
          </p:cNvPr>
          <p:cNvSpPr txBox="1"/>
          <p:nvPr/>
        </p:nvSpPr>
        <p:spPr>
          <a:xfrm>
            <a:off x="9647099" y="1691141"/>
            <a:ext cx="184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F8723C-F1E0-480E-864D-E6B46E11FAA7}"/>
                  </a:ext>
                </a:extLst>
              </p:cNvPr>
              <p:cNvSpPr txBox="1"/>
              <p:nvPr/>
            </p:nvSpPr>
            <p:spPr>
              <a:xfrm>
                <a:off x="4922153" y="2647917"/>
                <a:ext cx="16632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Target  angle</a:t>
                </a:r>
                <a:endParaRPr lang="en-US" b="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F8723C-F1E0-480E-864D-E6B46E11F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153" y="2647917"/>
                <a:ext cx="1663276" cy="646331"/>
              </a:xfrm>
              <a:prstGeom prst="rect">
                <a:avLst/>
              </a:prstGeom>
              <a:blipFill>
                <a:blip r:embed="rId3"/>
                <a:stretch>
                  <a:fillRect l="-2930"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68751-5DD9-4D5D-9B25-73D115FB21B8}"/>
                  </a:ext>
                </a:extLst>
              </p:cNvPr>
              <p:cNvSpPr txBox="1"/>
              <p:nvPr/>
            </p:nvSpPr>
            <p:spPr>
              <a:xfrm>
                <a:off x="4954902" y="4402885"/>
                <a:ext cx="1869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=(30,45)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68751-5DD9-4D5D-9B25-73D115FB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902" y="4402885"/>
                <a:ext cx="186910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0305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4494-773C-4756-8D5D-4CF1C0D6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Gain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492D0-6D68-4D60-9F5B-D497002CE9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681428" cy="4329817"/>
              </a:xfrm>
            </p:spPr>
            <p:txBody>
              <a:bodyPr/>
              <a:lstStyle/>
              <a:p>
                <a:r>
                  <a:rPr lang="en-US" dirty="0"/>
                  <a:t>Plotted:</a:t>
                </a:r>
              </a:p>
              <a:p>
                <a:pPr lvl="1"/>
                <a:r>
                  <a:rPr lang="en-US" dirty="0"/>
                  <a:t>Max gain in each angle</a:t>
                </a:r>
              </a:p>
              <a:p>
                <a:r>
                  <a:rPr lang="en-US" dirty="0"/>
                  <a:t>With no normalization:</a:t>
                </a:r>
              </a:p>
              <a:p>
                <a:pPr lvl="1"/>
                <a:r>
                  <a:rPr lang="en-US" dirty="0"/>
                  <a:t>Max gain at boresight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=12+10.1=22.1</m:t>
                    </m:r>
                  </m:oMath>
                </a14:m>
                <a:r>
                  <a:rPr lang="en-US" dirty="0"/>
                  <a:t> dBi</a:t>
                </a:r>
              </a:p>
              <a:p>
                <a:r>
                  <a:rPr lang="en-US" dirty="0"/>
                  <a:t>With normalization:</a:t>
                </a:r>
              </a:p>
              <a:p>
                <a:pPr lvl="1"/>
                <a:r>
                  <a:rPr lang="en-US" dirty="0"/>
                  <a:t>Max gain at boresight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18.3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lvl="1"/>
                <a:r>
                  <a:rPr lang="en-US" dirty="0"/>
                  <a:t>Max gain at other angles more uniform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492D0-6D68-4D60-9F5B-D497002CE9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681428" cy="4329817"/>
              </a:xfrm>
              <a:blipFill>
                <a:blip r:embed="rId2"/>
                <a:stretch>
                  <a:fillRect l="-3125" t="-1549" r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E2D32-52F9-4C51-BC23-ED68C56E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85740-F446-4DCB-B124-DD1FED99E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73" y="1539279"/>
            <a:ext cx="5579028" cy="39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62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EE87-ED8A-42B9-96E2-C72EC8B5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Part 1:  Analyzing in Current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9268418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vector of complex baseband current inputs to the antennas </a:t>
                </a:r>
              </a:p>
              <a:p>
                <a:r>
                  <a:rPr lang="en-US" dirty="0"/>
                  <a:t>Consider electric field at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far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the electric field from a single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some proportionality constant</a:t>
                </a:r>
              </a:p>
              <a:p>
                <a:r>
                  <a:rPr lang="en-US" dirty="0"/>
                  <a:t>We know super-position applies for currents</a:t>
                </a:r>
              </a:p>
              <a:p>
                <a:pPr lvl="1"/>
                <a:r>
                  <a:rPr lang="en-US" dirty="0"/>
                  <a:t>This is a consequence of Maxwell’s equations</a:t>
                </a:r>
              </a:p>
              <a:p>
                <a:r>
                  <a:rPr lang="en-US" dirty="0"/>
                  <a:t>Hence with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currents: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9268418" cy="4329817"/>
              </a:xfrm>
              <a:blipFill>
                <a:blip r:embed="rId2"/>
                <a:stretch>
                  <a:fillRect l="-1579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3300C-865C-40AC-A11C-C4460CDF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97B3C-03B5-4A64-967F-5CFF83A1D068}"/>
              </a:ext>
            </a:extLst>
          </p:cNvPr>
          <p:cNvSpPr/>
          <p:nvPr/>
        </p:nvSpPr>
        <p:spPr>
          <a:xfrm>
            <a:off x="9615072" y="3403811"/>
            <a:ext cx="750626" cy="1040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280AFB-0ADB-4D44-9502-68D641985A30}"/>
              </a:ext>
            </a:extLst>
          </p:cNvPr>
          <p:cNvCxnSpPr/>
          <p:nvPr/>
        </p:nvCxnSpPr>
        <p:spPr>
          <a:xfrm>
            <a:off x="9055514" y="3581234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5E9530-EDD0-4D15-A593-125D2BA3C5AA}"/>
              </a:ext>
            </a:extLst>
          </p:cNvPr>
          <p:cNvCxnSpPr>
            <a:cxnSpLocks/>
          </p:cNvCxnSpPr>
          <p:nvPr/>
        </p:nvCxnSpPr>
        <p:spPr>
          <a:xfrm flipH="1">
            <a:off x="9055514" y="4229502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2E235-5ED9-4C72-A8C7-BE4D3F90D63A}"/>
              </a:ext>
            </a:extLst>
          </p:cNvPr>
          <p:cNvCxnSpPr/>
          <p:nvPr/>
        </p:nvCxnSpPr>
        <p:spPr>
          <a:xfrm>
            <a:off x="8878092" y="3403811"/>
            <a:ext cx="470848" cy="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85E5A2-6156-49D0-A499-ED926335895E}"/>
                  </a:ext>
                </a:extLst>
              </p:cNvPr>
              <p:cNvSpPr txBox="1"/>
              <p:nvPr/>
            </p:nvSpPr>
            <p:spPr>
              <a:xfrm>
                <a:off x="8785641" y="3045141"/>
                <a:ext cx="433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85E5A2-6156-49D0-A499-ED9263358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641" y="3045141"/>
                <a:ext cx="4336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396E8B-9786-4BEF-B725-6A27DF0349E5}"/>
                  </a:ext>
                </a:extLst>
              </p:cNvPr>
              <p:cNvSpPr txBox="1"/>
              <p:nvPr/>
            </p:nvSpPr>
            <p:spPr>
              <a:xfrm>
                <a:off x="8763300" y="3744860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396E8B-9786-4BEF-B725-6A27DF034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300" y="3744860"/>
                <a:ext cx="4336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A1A0EB-A56E-49D3-BF79-D1ADF3528A2B}"/>
                  </a:ext>
                </a:extLst>
              </p:cNvPr>
              <p:cNvSpPr txBox="1"/>
              <p:nvPr/>
            </p:nvSpPr>
            <p:spPr>
              <a:xfrm>
                <a:off x="8741235" y="3502999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A1A0EB-A56E-49D3-BF79-D1ADF3528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235" y="3502999"/>
                <a:ext cx="4336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F42205-E877-445F-B943-74B473EDE26A}"/>
                  </a:ext>
                </a:extLst>
              </p:cNvPr>
              <p:cNvSpPr txBox="1"/>
              <p:nvPr/>
            </p:nvSpPr>
            <p:spPr>
              <a:xfrm>
                <a:off x="8741234" y="3975481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F42205-E877-445F-B943-74B473EDE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234" y="3975481"/>
                <a:ext cx="4336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1B94E1-D8F3-4D0D-9732-A726EA6D997F}"/>
                  </a:ext>
                </a:extLst>
              </p:cNvPr>
              <p:cNvSpPr txBox="1"/>
              <p:nvPr/>
            </p:nvSpPr>
            <p:spPr>
              <a:xfrm>
                <a:off x="9615072" y="4753976"/>
                <a:ext cx="1434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TX antenna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1B94E1-D8F3-4D0D-9732-A726EA6D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072" y="4753976"/>
                <a:ext cx="1434367" cy="369332"/>
              </a:xfrm>
              <a:prstGeom prst="rect">
                <a:avLst/>
              </a:prstGeom>
              <a:blipFill>
                <a:blip r:embed="rId7"/>
                <a:stretch>
                  <a:fillRect l="-29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B310A2-D77C-4077-9BED-8A6E2B6887E3}"/>
              </a:ext>
            </a:extLst>
          </p:cNvPr>
          <p:cNvCxnSpPr>
            <a:cxnSpLocks/>
          </p:cNvCxnSpPr>
          <p:nvPr/>
        </p:nvCxnSpPr>
        <p:spPr>
          <a:xfrm>
            <a:off x="10365698" y="3687665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57FE33-900F-416F-84CA-A19F2CA42745}"/>
              </a:ext>
            </a:extLst>
          </p:cNvPr>
          <p:cNvCxnSpPr>
            <a:cxnSpLocks/>
          </p:cNvCxnSpPr>
          <p:nvPr/>
        </p:nvCxnSpPr>
        <p:spPr>
          <a:xfrm flipV="1">
            <a:off x="10649840" y="3250441"/>
            <a:ext cx="307298" cy="4440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8CC670-8C9A-4FBD-A4A3-0634E54C7D36}"/>
              </a:ext>
            </a:extLst>
          </p:cNvPr>
          <p:cNvCxnSpPr>
            <a:cxnSpLocks/>
          </p:cNvCxnSpPr>
          <p:nvPr/>
        </p:nvCxnSpPr>
        <p:spPr>
          <a:xfrm>
            <a:off x="10365698" y="4084742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7D0DC6-F8D0-4EC6-B794-1AF15EC02E9F}"/>
              </a:ext>
            </a:extLst>
          </p:cNvPr>
          <p:cNvCxnSpPr>
            <a:cxnSpLocks/>
          </p:cNvCxnSpPr>
          <p:nvPr/>
        </p:nvCxnSpPr>
        <p:spPr>
          <a:xfrm>
            <a:off x="10649840" y="4084742"/>
            <a:ext cx="307298" cy="3902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717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EE87-ED8A-42B9-96E2-C72EC8B5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Part 2: Total Radiated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From previous slide:  Electric field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Hence, power intensity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characteristic impedance</a:t>
                </a:r>
              </a:p>
              <a:p>
                <a:r>
                  <a:rPr lang="en-US" dirty="0"/>
                  <a:t>Hence, the total radiated power is: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elementwise complex conjugate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3300C-865C-40AC-A11C-C4460CDF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1A633-0A82-4594-B93E-F19AAF873AB9}"/>
              </a:ext>
            </a:extLst>
          </p:cNvPr>
          <p:cNvCxnSpPr>
            <a:cxnSpLocks/>
          </p:cNvCxnSpPr>
          <p:nvPr/>
        </p:nvCxnSpPr>
        <p:spPr>
          <a:xfrm>
            <a:off x="9949583" y="2762788"/>
            <a:ext cx="1351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EC5FCAEB-FE40-4E3A-87FC-5705DE3E1E7D}"/>
              </a:ext>
            </a:extLst>
          </p:cNvPr>
          <p:cNvSpPr/>
          <p:nvPr/>
        </p:nvSpPr>
        <p:spPr>
          <a:xfrm>
            <a:off x="9478909" y="2226859"/>
            <a:ext cx="1241570" cy="1048615"/>
          </a:xfrm>
          <a:prstGeom prst="arc">
            <a:avLst>
              <a:gd name="adj1" fmla="val 19310190"/>
              <a:gd name="adj2" fmla="val 13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C0E9FD-DAC2-4AE2-836A-5E5976E3071B}"/>
              </a:ext>
            </a:extLst>
          </p:cNvPr>
          <p:cNvCxnSpPr>
            <a:cxnSpLocks/>
          </p:cNvCxnSpPr>
          <p:nvPr/>
        </p:nvCxnSpPr>
        <p:spPr>
          <a:xfrm flipH="1">
            <a:off x="9949584" y="1903990"/>
            <a:ext cx="1351312" cy="863027"/>
          </a:xfrm>
          <a:prstGeom prst="straightConnector1">
            <a:avLst/>
          </a:prstGeom>
          <a:ln w="2222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DE7F7-5BA2-4559-8225-05EF0D12E84A}"/>
                  </a:ext>
                </a:extLst>
              </p:cNvPr>
              <p:cNvSpPr txBox="1"/>
              <p:nvPr/>
            </p:nvSpPr>
            <p:spPr>
              <a:xfrm>
                <a:off x="10676054" y="2339482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DE7F7-5BA2-4559-8225-05EF0D12E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054" y="2339482"/>
                <a:ext cx="394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E9BBA7E-3518-4787-A669-163C8BCE1F1B}"/>
              </a:ext>
            </a:extLst>
          </p:cNvPr>
          <p:cNvSpPr txBox="1"/>
          <p:nvPr/>
        </p:nvSpPr>
        <p:spPr>
          <a:xfrm>
            <a:off x="9354621" y="2004310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array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4AC714-FFAD-4907-A3E0-F515CB34708C}"/>
              </a:ext>
            </a:extLst>
          </p:cNvPr>
          <p:cNvGrpSpPr/>
          <p:nvPr/>
        </p:nvGrpSpPr>
        <p:grpSpPr>
          <a:xfrm>
            <a:off x="9808255" y="2560720"/>
            <a:ext cx="81223" cy="510445"/>
            <a:chOff x="6835335" y="2831842"/>
            <a:chExt cx="81223" cy="5104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A90AA7-B225-4131-91C4-D37B31DCF7DE}"/>
                </a:ext>
              </a:extLst>
            </p:cNvPr>
            <p:cNvSpPr/>
            <p:nvPr/>
          </p:nvSpPr>
          <p:spPr>
            <a:xfrm>
              <a:off x="6838739" y="2831842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BC9170-B1FC-43F8-B44B-BD53203301AD}"/>
                </a:ext>
              </a:extLst>
            </p:cNvPr>
            <p:cNvSpPr/>
            <p:nvPr/>
          </p:nvSpPr>
          <p:spPr>
            <a:xfrm>
              <a:off x="6835335" y="2974990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0782CF-4C82-4782-8C53-18AEFCE5B89D}"/>
                </a:ext>
              </a:extLst>
            </p:cNvPr>
            <p:cNvSpPr/>
            <p:nvPr/>
          </p:nvSpPr>
          <p:spPr>
            <a:xfrm>
              <a:off x="6835335" y="3118138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419663-2428-48F3-90CC-8597E5E3CE94}"/>
                </a:ext>
              </a:extLst>
            </p:cNvPr>
            <p:cNvSpPr/>
            <p:nvPr/>
          </p:nvSpPr>
          <p:spPr>
            <a:xfrm>
              <a:off x="6835335" y="3259109"/>
              <a:ext cx="77819" cy="83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87151D-4A3A-4A95-A754-86960F731CEF}"/>
              </a:ext>
            </a:extLst>
          </p:cNvPr>
          <p:cNvSpPr txBox="1"/>
          <p:nvPr/>
        </p:nvSpPr>
        <p:spPr>
          <a:xfrm>
            <a:off x="11195064" y="132681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EBA3B4-687D-4542-97F1-98D50415915D}"/>
              </a:ext>
            </a:extLst>
          </p:cNvPr>
          <p:cNvSpPr/>
          <p:nvPr/>
        </p:nvSpPr>
        <p:spPr>
          <a:xfrm>
            <a:off x="11352609" y="1752825"/>
            <a:ext cx="114837" cy="151165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764BA8-58F4-4D2B-8C83-D523CD9FA64C}"/>
                  </a:ext>
                </a:extLst>
              </p:cNvPr>
              <p:cNvSpPr txBox="1"/>
              <p:nvPr/>
            </p:nvSpPr>
            <p:spPr>
              <a:xfrm>
                <a:off x="9346796" y="2452606"/>
                <a:ext cx="34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764BA8-58F4-4D2B-8C83-D523CD9F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796" y="2452606"/>
                <a:ext cx="3497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B56EC5-9355-448E-B180-346FF48C4CD5}"/>
              </a:ext>
            </a:extLst>
          </p:cNvPr>
          <p:cNvCxnSpPr>
            <a:cxnSpLocks/>
          </p:cNvCxnSpPr>
          <p:nvPr/>
        </p:nvCxnSpPr>
        <p:spPr>
          <a:xfrm>
            <a:off x="9258490" y="2787046"/>
            <a:ext cx="52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47302-64DA-4A33-ABB7-CE13FF3D16F9}"/>
                  </a:ext>
                </a:extLst>
              </p:cNvPr>
              <p:cNvSpPr txBox="1"/>
              <p:nvPr/>
            </p:nvSpPr>
            <p:spPr>
              <a:xfrm>
                <a:off x="10554366" y="1903990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47302-64DA-4A33-ABB7-CE13FF3D1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366" y="1903990"/>
                <a:ext cx="3779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F43191-D04C-454E-996B-AAE6F6C0EB1C}"/>
                  </a:ext>
                </a:extLst>
              </p:cNvPr>
              <p:cNvSpPr txBox="1"/>
              <p:nvPr/>
            </p:nvSpPr>
            <p:spPr>
              <a:xfrm>
                <a:off x="11340280" y="1643741"/>
                <a:ext cx="9387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F43191-D04C-454E-996B-AAE6F6C0E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0280" y="1643741"/>
                <a:ext cx="93875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725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EE87-ED8A-42B9-96E2-C72EC8B5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Part 3:  Array Resistance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From previous slide we saw that 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  <a:p>
                <a:pPr lvl="1"/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computed from the integral of spatial signatures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know from network theory the power consumed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 resistance matrix of the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the antennas are lossless, this power must be transmitted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Conclusions: 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matrix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scaled version of the antenna array resistance matrix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matrix captures the coupling of currents and voltages between antennas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55371-C0B4-48F7-A230-EC687C485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 b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3300C-865C-40AC-A11C-C4460CDF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E839-EA24-4C9A-87D1-4B1E04F02A47}"/>
              </a:ext>
            </a:extLst>
          </p:cNvPr>
          <p:cNvSpPr/>
          <p:nvPr/>
        </p:nvSpPr>
        <p:spPr>
          <a:xfrm>
            <a:off x="9540122" y="1957260"/>
            <a:ext cx="750626" cy="1040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DE70A9-A35C-4DF9-B844-F82ED2C5F9E7}"/>
              </a:ext>
            </a:extLst>
          </p:cNvPr>
          <p:cNvCxnSpPr/>
          <p:nvPr/>
        </p:nvCxnSpPr>
        <p:spPr>
          <a:xfrm>
            <a:off x="8980564" y="2134683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6A00E7-E690-4EB3-BBD9-7611CF2B6955}"/>
              </a:ext>
            </a:extLst>
          </p:cNvPr>
          <p:cNvCxnSpPr>
            <a:cxnSpLocks/>
          </p:cNvCxnSpPr>
          <p:nvPr/>
        </p:nvCxnSpPr>
        <p:spPr>
          <a:xfrm flipH="1">
            <a:off x="8980564" y="2782951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0F9FFF-28BD-4E5A-9250-62B1E7B27CBA}"/>
              </a:ext>
            </a:extLst>
          </p:cNvPr>
          <p:cNvCxnSpPr/>
          <p:nvPr/>
        </p:nvCxnSpPr>
        <p:spPr>
          <a:xfrm>
            <a:off x="8803142" y="1957260"/>
            <a:ext cx="470848" cy="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D27AC-50F8-441B-84DC-95B6F6AA9D76}"/>
                  </a:ext>
                </a:extLst>
              </p:cNvPr>
              <p:cNvSpPr txBox="1"/>
              <p:nvPr/>
            </p:nvSpPr>
            <p:spPr>
              <a:xfrm>
                <a:off x="8710691" y="1598590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D27AC-50F8-441B-84DC-95B6F6AA9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691" y="1598590"/>
                <a:ext cx="414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13435D-4D2E-4493-AAA3-F45D4AB7E604}"/>
                  </a:ext>
                </a:extLst>
              </p:cNvPr>
              <p:cNvSpPr txBox="1"/>
              <p:nvPr/>
            </p:nvSpPr>
            <p:spPr>
              <a:xfrm>
                <a:off x="8688350" y="2298309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13435D-4D2E-4493-AAA3-F45D4AB7E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350" y="2298309"/>
                <a:ext cx="4336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EE876-C4AE-4469-8BF6-1699F878D9BB}"/>
                  </a:ext>
                </a:extLst>
              </p:cNvPr>
              <p:cNvSpPr txBox="1"/>
              <p:nvPr/>
            </p:nvSpPr>
            <p:spPr>
              <a:xfrm>
                <a:off x="8666285" y="2056448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EE876-C4AE-4469-8BF6-1699F878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285" y="2056448"/>
                <a:ext cx="4336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5AC8F-6C86-40FD-A1DE-B06935B85635}"/>
                  </a:ext>
                </a:extLst>
              </p:cNvPr>
              <p:cNvSpPr txBox="1"/>
              <p:nvPr/>
            </p:nvSpPr>
            <p:spPr>
              <a:xfrm>
                <a:off x="8662286" y="2529731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5AC8F-6C86-40FD-A1DE-B06935B85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86" y="2529731"/>
                <a:ext cx="4336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0E0A7A-A150-4E48-91B0-CBD18BE214A1}"/>
              </a:ext>
            </a:extLst>
          </p:cNvPr>
          <p:cNvCxnSpPr>
            <a:cxnSpLocks/>
          </p:cNvCxnSpPr>
          <p:nvPr/>
        </p:nvCxnSpPr>
        <p:spPr>
          <a:xfrm>
            <a:off x="10290748" y="2241114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4F00CE-41A0-49A0-8196-C0B062A8CD6E}"/>
              </a:ext>
            </a:extLst>
          </p:cNvPr>
          <p:cNvCxnSpPr>
            <a:cxnSpLocks/>
          </p:cNvCxnSpPr>
          <p:nvPr/>
        </p:nvCxnSpPr>
        <p:spPr>
          <a:xfrm flipV="1">
            <a:off x="10574890" y="1803890"/>
            <a:ext cx="307298" cy="4440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8987D0-14A4-437F-9915-81329F9FB14D}"/>
              </a:ext>
            </a:extLst>
          </p:cNvPr>
          <p:cNvCxnSpPr>
            <a:cxnSpLocks/>
          </p:cNvCxnSpPr>
          <p:nvPr/>
        </p:nvCxnSpPr>
        <p:spPr>
          <a:xfrm>
            <a:off x="10290748" y="2638191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4E9AEF-17FE-4BCB-A6C8-2FD67C0CC8B7}"/>
              </a:ext>
            </a:extLst>
          </p:cNvPr>
          <p:cNvCxnSpPr>
            <a:cxnSpLocks/>
          </p:cNvCxnSpPr>
          <p:nvPr/>
        </p:nvCxnSpPr>
        <p:spPr>
          <a:xfrm>
            <a:off x="10574890" y="2638191"/>
            <a:ext cx="307298" cy="3902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D81A1-1AB0-4BD6-818C-832B509D107E}"/>
              </a:ext>
            </a:extLst>
          </p:cNvPr>
          <p:cNvSpPr/>
          <p:nvPr/>
        </p:nvSpPr>
        <p:spPr>
          <a:xfrm>
            <a:off x="9562188" y="4232486"/>
            <a:ext cx="750626" cy="1040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2BF16D-8E3A-42F0-92CA-E18C45D0AF3E}"/>
              </a:ext>
            </a:extLst>
          </p:cNvPr>
          <p:cNvCxnSpPr/>
          <p:nvPr/>
        </p:nvCxnSpPr>
        <p:spPr>
          <a:xfrm>
            <a:off x="9002630" y="4409909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3648B3-C180-49ED-88B8-75CE640D8C17}"/>
              </a:ext>
            </a:extLst>
          </p:cNvPr>
          <p:cNvCxnSpPr>
            <a:cxnSpLocks/>
          </p:cNvCxnSpPr>
          <p:nvPr/>
        </p:nvCxnSpPr>
        <p:spPr>
          <a:xfrm flipH="1">
            <a:off x="9002630" y="5058177"/>
            <a:ext cx="559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77672F-3587-4EE9-9A9F-25E0B5672696}"/>
              </a:ext>
            </a:extLst>
          </p:cNvPr>
          <p:cNvCxnSpPr/>
          <p:nvPr/>
        </p:nvCxnSpPr>
        <p:spPr>
          <a:xfrm>
            <a:off x="8825208" y="4232486"/>
            <a:ext cx="470848" cy="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87583-6810-4E70-9A25-BFACEF3904AA}"/>
                  </a:ext>
                </a:extLst>
              </p:cNvPr>
              <p:cNvSpPr txBox="1"/>
              <p:nvPr/>
            </p:nvSpPr>
            <p:spPr>
              <a:xfrm>
                <a:off x="8732757" y="3873816"/>
                <a:ext cx="452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87583-6810-4E70-9A25-BFACEF390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757" y="3873816"/>
                <a:ext cx="4523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E13848-7DF4-4ED1-AE4F-910B4961301D}"/>
                  </a:ext>
                </a:extLst>
              </p:cNvPr>
              <p:cNvSpPr txBox="1"/>
              <p:nvPr/>
            </p:nvSpPr>
            <p:spPr>
              <a:xfrm>
                <a:off x="8710416" y="4573535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E13848-7DF4-4ED1-AE4F-910B49613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416" y="4573535"/>
                <a:ext cx="4336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2EEA88-ADBA-4C59-A214-2A574C108C95}"/>
                  </a:ext>
                </a:extLst>
              </p:cNvPr>
              <p:cNvSpPr txBox="1"/>
              <p:nvPr/>
            </p:nvSpPr>
            <p:spPr>
              <a:xfrm>
                <a:off x="8688351" y="4331674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2EEA88-ADBA-4C59-A214-2A574C108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351" y="4331674"/>
                <a:ext cx="4336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FE35D6-B62C-4375-9A54-C83A78097B06}"/>
                  </a:ext>
                </a:extLst>
              </p:cNvPr>
              <p:cNvSpPr txBox="1"/>
              <p:nvPr/>
            </p:nvSpPr>
            <p:spPr>
              <a:xfrm>
                <a:off x="8688350" y="4804156"/>
                <a:ext cx="43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FE35D6-B62C-4375-9A54-C83A78097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350" y="4804156"/>
                <a:ext cx="4336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680457-945D-402D-9AF6-2CF30F65E9C6}"/>
              </a:ext>
            </a:extLst>
          </p:cNvPr>
          <p:cNvCxnSpPr>
            <a:cxnSpLocks/>
          </p:cNvCxnSpPr>
          <p:nvPr/>
        </p:nvCxnSpPr>
        <p:spPr>
          <a:xfrm>
            <a:off x="10312814" y="4516340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DBE10A-47AB-40F1-9C26-1963A2CD203C}"/>
              </a:ext>
            </a:extLst>
          </p:cNvPr>
          <p:cNvCxnSpPr>
            <a:cxnSpLocks/>
          </p:cNvCxnSpPr>
          <p:nvPr/>
        </p:nvCxnSpPr>
        <p:spPr>
          <a:xfrm flipV="1">
            <a:off x="10596956" y="4079116"/>
            <a:ext cx="307298" cy="4440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717557-CF96-4D16-B408-276C5AA6E196}"/>
              </a:ext>
            </a:extLst>
          </p:cNvPr>
          <p:cNvCxnSpPr>
            <a:cxnSpLocks/>
          </p:cNvCxnSpPr>
          <p:nvPr/>
        </p:nvCxnSpPr>
        <p:spPr>
          <a:xfrm>
            <a:off x="10312814" y="4913417"/>
            <a:ext cx="28414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825EF0-3082-4209-876E-A472E65C63C1}"/>
              </a:ext>
            </a:extLst>
          </p:cNvPr>
          <p:cNvCxnSpPr>
            <a:cxnSpLocks/>
          </p:cNvCxnSpPr>
          <p:nvPr/>
        </p:nvCxnSpPr>
        <p:spPr>
          <a:xfrm>
            <a:off x="10596956" y="4913417"/>
            <a:ext cx="307298" cy="3902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23FF89-BDFC-43C3-816D-D6F85706E041}"/>
              </a:ext>
            </a:extLst>
          </p:cNvPr>
          <p:cNvCxnSpPr/>
          <p:nvPr/>
        </p:nvCxnSpPr>
        <p:spPr>
          <a:xfrm>
            <a:off x="10574890" y="2899063"/>
            <a:ext cx="0" cy="1344085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66240F1-063F-4A93-A64E-FB2A42CBA159}"/>
              </a:ext>
            </a:extLst>
          </p:cNvPr>
          <p:cNvSpPr txBox="1"/>
          <p:nvPr/>
        </p:nvSpPr>
        <p:spPr>
          <a:xfrm>
            <a:off x="10579887" y="333894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Coupling</a:t>
            </a:r>
          </a:p>
        </p:txBody>
      </p:sp>
    </p:spTree>
    <p:extLst>
      <p:ext uri="{BB962C8B-B14F-4D97-AF65-F5344CB8AC3E}">
        <p14:creationId xmlns:p14="http://schemas.microsoft.com/office/powerpoint/2010/main" val="3968446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9A92-D998-4C2D-82AE-F97E3A4D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Part 4:  Computing the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26715-16D0-4920-8FB1-D2FEC3129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Up to now we have shown:</a:t>
                </a:r>
              </a:p>
              <a:p>
                <a:pPr lvl="1"/>
                <a:r>
                  <a:rPr lang="en-US" dirty="0"/>
                  <a:t>Total transmitted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Radiation intensity at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/>
              </a:p>
              <a:p>
                <a:r>
                  <a:rPr lang="en-US" dirty="0"/>
                  <a:t>Define: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Power input vector: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ra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p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Normalized steering vector: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these definitions:</a:t>
                </a:r>
              </a:p>
              <a:p>
                <a:pPr lvl="1"/>
                <a:r>
                  <a:rPr lang="en-US" dirty="0"/>
                  <a:t>Total transmitted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𝑸𝑰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Radiation intensity at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/>
              </a:p>
              <a:p>
                <a:r>
                  <a:rPr lang="en-US" dirty="0"/>
                  <a:t>Hence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power gain relative to free space propagation</a:t>
                </a:r>
              </a:p>
              <a:p>
                <a:r>
                  <a:rPr lang="en-US" dirty="0"/>
                  <a:t>Therefore, channel can be modeled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is the free space channel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26715-16D0-4920-8FB1-D2FEC3129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0295C-7231-4F54-BBCE-1645A9D1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0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DEA9-B73B-40D5-B8FB-573DE24B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Array Response in 3D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E06CB1-A670-4DCA-846B-D58B0FDF4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arrays place elements over 2D area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Uniform rectangular array </a:t>
                </a:r>
                <a:r>
                  <a:rPr lang="en-US" dirty="0"/>
                  <a:t>(URA):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grid of elements</a:t>
                </a:r>
              </a:p>
              <a:p>
                <a:pPr lvl="1"/>
                <a:r>
                  <a:rPr lang="en-US" dirty="0"/>
                  <a:t>Spaced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Also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uniform planar array (UPA)</a:t>
                </a:r>
              </a:p>
              <a:p>
                <a:r>
                  <a:rPr lang="en-US" dirty="0"/>
                  <a:t>Incident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(Azimuth, elevation) or (azimuth, inclination)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Spatial signature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complex response to antenna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E06CB1-A670-4DCA-846B-D58B0FDF4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FB9EF-9CA3-4B9C-B31C-2133090D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772DF-8E30-4371-9C52-ABE112E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04" y="1771990"/>
            <a:ext cx="3792583" cy="26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73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53488</TotalTime>
  <Words>6651</Words>
  <Application>Microsoft Office PowerPoint</Application>
  <PresentationFormat>Widescreen</PresentationFormat>
  <Paragraphs>1070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Cambria Math</vt:lpstr>
      <vt:lpstr>Roboto</vt:lpstr>
      <vt:lpstr>Wingdings</vt:lpstr>
      <vt:lpstr>Retrospect</vt:lpstr>
      <vt:lpstr>Unit 8.  Multiple Antennas and Beamforming</vt:lpstr>
      <vt:lpstr>Outline</vt:lpstr>
      <vt:lpstr>Antenna Arrays</vt:lpstr>
      <vt:lpstr>Multiple Receive Antennas</vt:lpstr>
      <vt:lpstr>Channel vs. Position</vt:lpstr>
      <vt:lpstr>Proof of  Phase Rotation with Displacement</vt:lpstr>
      <vt:lpstr>Response for a ULA</vt:lpstr>
      <vt:lpstr>Response Decomposition</vt:lpstr>
      <vt:lpstr>Array Response in 3D</vt:lpstr>
      <vt:lpstr>Mutual Coupling</vt:lpstr>
      <vt:lpstr>MATLAB Phased Array Toolbox</vt:lpstr>
      <vt:lpstr>Example:  Defining a ULA</vt:lpstr>
      <vt:lpstr>Computing the Spatial Signature</vt:lpstr>
      <vt:lpstr>Example:  Defining a URA</vt:lpstr>
      <vt:lpstr>Multiple Antennas in Commercial Systems</vt:lpstr>
      <vt:lpstr>Massive MIMO</vt:lpstr>
      <vt:lpstr>Beamforming and MmWave</vt:lpstr>
      <vt:lpstr>Outline</vt:lpstr>
      <vt:lpstr>RX Beamforming</vt:lpstr>
      <vt:lpstr>Conjugate Transpose Conventions</vt:lpstr>
      <vt:lpstr>Beamforming Analysis</vt:lpstr>
      <vt:lpstr>Maximum Ratio Combining</vt:lpstr>
      <vt:lpstr>Proof of the MRC Solution</vt:lpstr>
      <vt:lpstr>MRC Gain</vt:lpstr>
      <vt:lpstr>Single Path Channel Case</vt:lpstr>
      <vt:lpstr>Example Problem</vt:lpstr>
      <vt:lpstr>In-Class Problem:  Simple QPSK simulation</vt:lpstr>
      <vt:lpstr>Outline</vt:lpstr>
      <vt:lpstr>Array Factor</vt:lpstr>
      <vt:lpstr>Uniform Linear Array </vt:lpstr>
      <vt:lpstr>Antenna Gain for ULA</vt:lpstr>
      <vt:lpstr>Plotting the Array Factor</vt:lpstr>
      <vt:lpstr>Polar Plot</vt:lpstr>
      <vt:lpstr>Key Statistics</vt:lpstr>
      <vt:lpstr>Grating Lobes</vt:lpstr>
      <vt:lpstr>Plotting the Patterns </vt:lpstr>
      <vt:lpstr>Outline</vt:lpstr>
      <vt:lpstr>Multiple TX antennas</vt:lpstr>
      <vt:lpstr>Single Path Channel</vt:lpstr>
      <vt:lpstr>TX Beamforming</vt:lpstr>
      <vt:lpstr>SNR with TX Beamforming</vt:lpstr>
      <vt:lpstr>MRC TX Beamforming</vt:lpstr>
      <vt:lpstr>Outline</vt:lpstr>
      <vt:lpstr>MIMO Channel with a Single Path</vt:lpstr>
      <vt:lpstr>Beamforming on a MIMO Channel</vt:lpstr>
      <vt:lpstr>Beamforming Gain with a Single Path</vt:lpstr>
      <vt:lpstr>Friis’ Law and MmWave</vt:lpstr>
      <vt:lpstr>Friis’ Law and MmWave</vt:lpstr>
      <vt:lpstr>Multiple Paths</vt:lpstr>
      <vt:lpstr>Time-Varying Frequency Response</vt:lpstr>
      <vt:lpstr>OFDM Time-Frequency Grid</vt:lpstr>
      <vt:lpstr>OFDM Channel with Multiple RX Antennas</vt:lpstr>
      <vt:lpstr>Outline</vt:lpstr>
      <vt:lpstr>Orthogonal Vectors</vt:lpstr>
      <vt:lpstr>Orthogonal and Unitary Matrices</vt:lpstr>
      <vt:lpstr>Examples of Orthogonal Matrices</vt:lpstr>
      <vt:lpstr>Beamspace Matrices</vt:lpstr>
      <vt:lpstr>Symmetric and Hermitian Matrices</vt:lpstr>
      <vt:lpstr>Sample Problem</vt:lpstr>
      <vt:lpstr>Positive Definite Matrices</vt:lpstr>
      <vt:lpstr>Matrix Square Roots</vt:lpstr>
      <vt:lpstr>Singular Value Decomposition</vt:lpstr>
      <vt:lpstr>Example</vt:lpstr>
      <vt:lpstr>Geometric Interpretation</vt:lpstr>
      <vt:lpstr>SVD and Rank</vt:lpstr>
      <vt:lpstr>Sum of Rank One Form</vt:lpstr>
      <vt:lpstr>Outline</vt:lpstr>
      <vt:lpstr>SVD of the Channel Matrix</vt:lpstr>
      <vt:lpstr>Beamforming on a MIMO Channel</vt:lpstr>
      <vt:lpstr>Maximizing the SNR</vt:lpstr>
      <vt:lpstr>CSI Requirements</vt:lpstr>
      <vt:lpstr>Outline</vt:lpstr>
      <vt:lpstr>Modeling the Element Pattern</vt:lpstr>
      <vt:lpstr>Uncoupled Array Assumption</vt:lpstr>
      <vt:lpstr>Pattern Multiplication</vt:lpstr>
      <vt:lpstr>Impedance and Resistance Matrices</vt:lpstr>
      <vt:lpstr>Normalized Steering Vector</vt:lpstr>
      <vt:lpstr>Normalized Channel Response</vt:lpstr>
      <vt:lpstr>Numerical Procedure for Normalization</vt:lpstr>
      <vt:lpstr>Array Element Example</vt:lpstr>
      <vt:lpstr>Array Factor Examples</vt:lpstr>
      <vt:lpstr>Max Gain</vt:lpstr>
      <vt:lpstr>Proof Part 1:  Analyzing in Current Domain</vt:lpstr>
      <vt:lpstr>Proof Part 2: Total Radiated Power</vt:lpstr>
      <vt:lpstr>Proof Part 3:  Array Resistance Matrix</vt:lpstr>
      <vt:lpstr>Proof Part 4:  Computing the Channel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685</cp:revision>
  <cp:lastPrinted>2017-01-24T17:12:09Z</cp:lastPrinted>
  <dcterms:created xsi:type="dcterms:W3CDTF">2015-03-22T11:15:32Z</dcterms:created>
  <dcterms:modified xsi:type="dcterms:W3CDTF">2021-04-19T14:31:32Z</dcterms:modified>
</cp:coreProperties>
</file>